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0" r:id="rId1"/>
  </p:sldMasterIdLst>
  <p:notesMasterIdLst>
    <p:notesMasterId r:id="rId83"/>
  </p:notesMasterIdLst>
  <p:handoutMasterIdLst>
    <p:handoutMasterId r:id="rId84"/>
  </p:handoutMasterIdLst>
  <p:sldIdLst>
    <p:sldId id="422" r:id="rId2"/>
    <p:sldId id="330" r:id="rId3"/>
    <p:sldId id="331" r:id="rId4"/>
    <p:sldId id="332" r:id="rId5"/>
    <p:sldId id="333" r:id="rId6"/>
    <p:sldId id="334" r:id="rId7"/>
    <p:sldId id="423" r:id="rId8"/>
    <p:sldId id="336" r:id="rId9"/>
    <p:sldId id="337" r:id="rId10"/>
    <p:sldId id="338" r:id="rId11"/>
    <p:sldId id="339" r:id="rId12"/>
    <p:sldId id="341" r:id="rId13"/>
    <p:sldId id="342" r:id="rId14"/>
    <p:sldId id="343" r:id="rId15"/>
    <p:sldId id="344" r:id="rId16"/>
    <p:sldId id="345" r:id="rId17"/>
    <p:sldId id="298" r:id="rId18"/>
    <p:sldId id="346" r:id="rId19"/>
    <p:sldId id="347" r:id="rId20"/>
    <p:sldId id="349" r:id="rId21"/>
    <p:sldId id="350" r:id="rId22"/>
    <p:sldId id="427" r:id="rId23"/>
    <p:sldId id="428" r:id="rId24"/>
    <p:sldId id="353" r:id="rId25"/>
    <p:sldId id="354" r:id="rId26"/>
    <p:sldId id="429" r:id="rId27"/>
    <p:sldId id="356" r:id="rId28"/>
    <p:sldId id="357" r:id="rId29"/>
    <p:sldId id="358" r:id="rId30"/>
    <p:sldId id="359" r:id="rId31"/>
    <p:sldId id="431" r:id="rId32"/>
    <p:sldId id="362" r:id="rId33"/>
    <p:sldId id="363" r:id="rId34"/>
    <p:sldId id="364" r:id="rId35"/>
    <p:sldId id="365" r:id="rId36"/>
    <p:sldId id="366" r:id="rId37"/>
    <p:sldId id="368" r:id="rId38"/>
    <p:sldId id="369" r:id="rId39"/>
    <p:sldId id="370" r:id="rId40"/>
    <p:sldId id="371" r:id="rId41"/>
    <p:sldId id="372" r:id="rId42"/>
    <p:sldId id="373" r:id="rId43"/>
    <p:sldId id="430" r:id="rId44"/>
    <p:sldId id="375" r:id="rId45"/>
    <p:sldId id="377" r:id="rId46"/>
    <p:sldId id="378" r:id="rId47"/>
    <p:sldId id="381" r:id="rId48"/>
    <p:sldId id="380" r:id="rId49"/>
    <p:sldId id="383" r:id="rId50"/>
    <p:sldId id="384" r:id="rId51"/>
    <p:sldId id="385" r:id="rId52"/>
    <p:sldId id="432" r:id="rId53"/>
    <p:sldId id="387" r:id="rId54"/>
    <p:sldId id="433" r:id="rId55"/>
    <p:sldId id="389" r:id="rId56"/>
    <p:sldId id="390" r:id="rId57"/>
    <p:sldId id="391" r:id="rId58"/>
    <p:sldId id="392" r:id="rId59"/>
    <p:sldId id="393" r:id="rId60"/>
    <p:sldId id="394" r:id="rId61"/>
    <p:sldId id="395" r:id="rId62"/>
    <p:sldId id="397" r:id="rId63"/>
    <p:sldId id="398" r:id="rId64"/>
    <p:sldId id="399" r:id="rId65"/>
    <p:sldId id="401" r:id="rId66"/>
    <p:sldId id="402" r:id="rId67"/>
    <p:sldId id="424" r:id="rId68"/>
    <p:sldId id="404" r:id="rId69"/>
    <p:sldId id="406" r:id="rId70"/>
    <p:sldId id="407" r:id="rId71"/>
    <p:sldId id="409" r:id="rId72"/>
    <p:sldId id="410" r:id="rId73"/>
    <p:sldId id="411" r:id="rId74"/>
    <p:sldId id="413" r:id="rId75"/>
    <p:sldId id="425" r:id="rId76"/>
    <p:sldId id="415" r:id="rId77"/>
    <p:sldId id="416" r:id="rId78"/>
    <p:sldId id="417" r:id="rId79"/>
    <p:sldId id="434" r:id="rId80"/>
    <p:sldId id="419" r:id="rId81"/>
    <p:sldId id="421" r:id="rId8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90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55" autoAdjust="0"/>
    <p:restoredTop sz="86395" autoAdjust="0"/>
  </p:normalViewPr>
  <p:slideViewPr>
    <p:cSldViewPr snapToGrid="0" snapToObjects="1">
      <p:cViewPr varScale="1">
        <p:scale>
          <a:sx n="96" d="100"/>
          <a:sy n="96" d="100"/>
        </p:scale>
        <p:origin x="1578" y="78"/>
      </p:cViewPr>
      <p:guideLst>
        <p:guide orient="horz" pos="2160"/>
        <p:guide pos="2904"/>
      </p:guideLst>
    </p:cSldViewPr>
  </p:slideViewPr>
  <p:outlineViewPr>
    <p:cViewPr>
      <p:scale>
        <a:sx n="33" d="100"/>
        <a:sy n="33" d="100"/>
      </p:scale>
      <p:origin x="0" y="-4128"/>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8" d="100"/>
          <a:sy n="88" d="100"/>
        </p:scale>
        <p:origin x="1452"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4/10/2018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1) </a:t>
            </a:r>
            <a:r>
              <a:rPr lang="en-US" sz="1200" b="0" i="0" u="none" strike="noStrike" kern="1200" cap="none" dirty="0" err="1" smtClean="0">
                <a:solidFill>
                  <a:schemeClr val="dk1"/>
                </a:solidFill>
                <a:effectLst/>
                <a:latin typeface="Arial" panose="020B0604020202020204" pitchFamily="34" charset="0"/>
                <a:ea typeface="Arial"/>
                <a:cs typeface="Arial" panose="020B0604020202020204" pitchFamily="34" charset="0"/>
                <a:sym typeface="Arial"/>
              </a:rPr>
              <a:t>MathType</a:t>
            </a:r>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 Plugin</a:t>
            </a:r>
          </a:p>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2) Math Player (free versions available)</a:t>
            </a:r>
          </a:p>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3) NVDA Reader (free versions available)</a:t>
            </a:r>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389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033673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404054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296927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438744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w="9525"/>
        </p:spPr>
        <p:txBody>
          <a:bodyPr/>
          <a:lstStyle/>
          <a:p>
            <a:pPr eaLnBrk="1" hangingPunct="1"/>
            <a:endParaRPr lang="en-US" dirty="0">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261579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798049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572696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893131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439607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678308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576875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7DDC36B9-E8B0-D747-9A17-C7B8C263F819}" type="slidenum">
              <a:rPr lang="en-US">
                <a:latin typeface="Arial" pitchFamily="-107" charset="0"/>
                <a:ea typeface="ＭＳ Ｐゴシック" pitchFamily="-107" charset="-128"/>
                <a:cs typeface="ＭＳ Ｐゴシック" pitchFamily="-107" charset="-128"/>
              </a:rPr>
              <a:pPr/>
              <a:t>56</a:t>
            </a:fld>
            <a:endParaRPr lang="en-US">
              <a:latin typeface="Arial" pitchFamily="-107" charset="0"/>
              <a:ea typeface="ＭＳ Ｐゴシック" pitchFamily="-107" charset="-128"/>
              <a:cs typeface="ＭＳ Ｐゴシック" pitchFamily="-107" charset="-128"/>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9785534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E1FA0E65-A33C-2041-A44E-159D380059E9}" type="slidenum">
              <a:rPr lang="en-US">
                <a:latin typeface="Arial" pitchFamily="-107" charset="0"/>
                <a:ea typeface="ＭＳ Ｐゴシック" pitchFamily="-107" charset="-128"/>
                <a:cs typeface="ＭＳ Ｐゴシック" pitchFamily="-107" charset="-128"/>
              </a:rPr>
              <a:pPr/>
              <a:t>57</a:t>
            </a:fld>
            <a:endParaRPr lang="en-US">
              <a:latin typeface="Arial" pitchFamily="-107" charset="0"/>
              <a:ea typeface="ＭＳ Ｐゴシック" pitchFamily="-107" charset="-128"/>
              <a:cs typeface="ＭＳ Ｐゴシック" pitchFamily="-107" charset="-128"/>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289149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C3CC1DD3-4DE7-2447-A755-9C6262289FD4}" type="slidenum">
              <a:rPr lang="en-US">
                <a:latin typeface="Arial" pitchFamily="-107" charset="0"/>
                <a:ea typeface="ＭＳ Ｐゴシック" pitchFamily="-107" charset="-128"/>
                <a:cs typeface="ＭＳ Ｐゴシック" pitchFamily="-107" charset="-128"/>
              </a:rPr>
              <a:pPr/>
              <a:t>58</a:t>
            </a:fld>
            <a:endParaRPr lang="en-US">
              <a:latin typeface="Arial" pitchFamily="-107" charset="0"/>
              <a:ea typeface="ＭＳ Ｐゴシック" pitchFamily="-107" charset="-128"/>
              <a:cs typeface="ＭＳ Ｐゴシック" pitchFamily="-107" charset="-128"/>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357176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D81BFDF1-5C7C-2340-B903-FDAEB1EBFB95}" type="slidenum">
              <a:rPr lang="en-US">
                <a:latin typeface="Arial" pitchFamily="-107" charset="0"/>
                <a:ea typeface="ＭＳ Ｐゴシック" pitchFamily="-107" charset="-128"/>
                <a:cs typeface="ＭＳ Ｐゴシック" pitchFamily="-107" charset="-128"/>
              </a:rPr>
              <a:pPr/>
              <a:t>59</a:t>
            </a:fld>
            <a:endParaRPr lang="en-US">
              <a:latin typeface="Arial" pitchFamily="-107" charset="0"/>
              <a:ea typeface="ＭＳ Ｐゴシック" pitchFamily="-107" charset="-128"/>
              <a:cs typeface="ＭＳ Ｐゴシック" pitchFamily="-107" charset="-128"/>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572718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2B319E36-2CCF-9C45-968C-3664B5A21A90}" type="slidenum">
              <a:rPr lang="en-US">
                <a:latin typeface="Arial" pitchFamily="-107" charset="0"/>
                <a:ea typeface="ＭＳ Ｐゴシック" pitchFamily="-107" charset="-128"/>
                <a:cs typeface="ＭＳ Ｐゴシック" pitchFamily="-107" charset="-128"/>
              </a:rPr>
              <a:pPr/>
              <a:t>60</a:t>
            </a:fld>
            <a:endParaRPr lang="en-US">
              <a:latin typeface="Arial" pitchFamily="-107" charset="0"/>
              <a:ea typeface="ＭＳ Ｐゴシック" pitchFamily="-107" charset="-128"/>
              <a:cs typeface="ＭＳ Ｐゴシック" pitchFamily="-107" charset="-128"/>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4054811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E8E3892E-FF7A-B74C-9364-196166CD8E15}" type="slidenum">
              <a:rPr lang="en-US">
                <a:latin typeface="Arial" pitchFamily="-107" charset="0"/>
                <a:ea typeface="ＭＳ Ｐゴシック" pitchFamily="-107" charset="-128"/>
                <a:cs typeface="ＭＳ Ｐゴシック" pitchFamily="-107" charset="-128"/>
              </a:rPr>
              <a:pPr/>
              <a:t>61</a:t>
            </a:fld>
            <a:endParaRPr lang="en-US">
              <a:latin typeface="Arial" pitchFamily="-107" charset="0"/>
              <a:ea typeface="ＭＳ Ｐゴシック" pitchFamily="-107" charset="-128"/>
              <a:cs typeface="ＭＳ Ｐゴシック" pitchFamily="-107" charset="-128"/>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493092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B2E83BDA-F59C-E644-80AE-39EB6C388DDD}" type="slidenum">
              <a:rPr lang="en-US">
                <a:latin typeface="Arial" pitchFamily="-107" charset="0"/>
                <a:ea typeface="ＭＳ Ｐゴシック" pitchFamily="-107" charset="-128"/>
                <a:cs typeface="ＭＳ Ｐゴシック" pitchFamily="-107" charset="-128"/>
              </a:rPr>
              <a:pPr/>
              <a:t>63</a:t>
            </a:fld>
            <a:endParaRPr lang="en-US">
              <a:latin typeface="Arial" pitchFamily="-107" charset="0"/>
              <a:ea typeface="ＭＳ Ｐゴシック" pitchFamily="-107" charset="-128"/>
              <a:cs typeface="ＭＳ Ｐゴシック" pitchFamily="-107" charset="-128"/>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30391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97DFFCB9-4169-6B4C-81C8-2E6FEE429DBA}" type="slidenum">
              <a:rPr lang="en-US">
                <a:latin typeface="Arial" pitchFamily="-107" charset="0"/>
                <a:ea typeface="ＭＳ Ｐゴシック" pitchFamily="-107" charset="-128"/>
                <a:cs typeface="ＭＳ Ｐゴシック" pitchFamily="-107" charset="-128"/>
              </a:rPr>
              <a:pPr/>
              <a:t>64</a:t>
            </a:fld>
            <a:endParaRPr lang="en-US">
              <a:latin typeface="Arial" pitchFamily="-107" charset="0"/>
              <a:ea typeface="ＭＳ Ｐゴシック" pitchFamily="-107" charset="-128"/>
              <a:cs typeface="ＭＳ Ｐゴシック" pitchFamily="-107" charset="-128"/>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574223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A54F58D2-665E-DD41-852B-5EA6DB5DAE90}" type="slidenum">
              <a:rPr lang="en-US">
                <a:latin typeface="Arial" pitchFamily="-107" charset="0"/>
                <a:ea typeface="ＭＳ Ｐゴシック" pitchFamily="-107" charset="-128"/>
                <a:cs typeface="ＭＳ Ｐゴシック" pitchFamily="-107" charset="-128"/>
              </a:rPr>
              <a:pPr/>
              <a:t>66</a:t>
            </a:fld>
            <a:endParaRPr lang="en-US">
              <a:latin typeface="Arial" pitchFamily="-107" charset="0"/>
              <a:ea typeface="ＭＳ Ｐゴシック" pitchFamily="-107" charset="-128"/>
              <a:cs typeface="ＭＳ Ｐゴシック" pitchFamily="-107" charset="-128"/>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715135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1EE78CF4-933F-DA49-88FD-BB661E1024F2}" type="slidenum">
              <a:rPr lang="en-US">
                <a:latin typeface="Arial" pitchFamily="-107" charset="0"/>
                <a:ea typeface="ＭＳ Ｐゴシック" pitchFamily="-107" charset="-128"/>
                <a:cs typeface="ＭＳ Ｐゴシック" pitchFamily="-107" charset="-128"/>
              </a:rPr>
              <a:pPr/>
              <a:t>70</a:t>
            </a:fld>
            <a:endParaRPr lang="en-US">
              <a:latin typeface="Arial" pitchFamily="-107" charset="0"/>
              <a:ea typeface="ＭＳ Ｐゴシック" pitchFamily="-107" charset="-128"/>
              <a:cs typeface="ＭＳ Ｐゴシック" pitchFamily="-107" charset="-128"/>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91355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3736904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1FEDC5F4-80C8-C04E-A2E0-559E6D23DFFC}" type="slidenum">
              <a:rPr lang="en-US">
                <a:latin typeface="Arial" pitchFamily="-107" charset="0"/>
                <a:ea typeface="ＭＳ Ｐゴシック" pitchFamily="-107" charset="-128"/>
                <a:cs typeface="ＭＳ Ｐゴシック" pitchFamily="-107" charset="-128"/>
              </a:rPr>
              <a:pPr/>
              <a:t>72</a:t>
            </a:fld>
            <a:endParaRPr lang="en-US">
              <a:latin typeface="Arial" pitchFamily="-107" charset="0"/>
              <a:ea typeface="ＭＳ Ｐゴシック" pitchFamily="-107" charset="-128"/>
              <a:cs typeface="ＭＳ Ｐゴシック" pitchFamily="-107" charset="-128"/>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676532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8755092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81</a:t>
            </a:fld>
            <a:endParaRPr lang="en-US"/>
          </a:p>
        </p:txBody>
      </p:sp>
    </p:spTree>
    <p:extLst>
      <p:ext uri="{BB962C8B-B14F-4D97-AF65-F5344CB8AC3E}">
        <p14:creationId xmlns:p14="http://schemas.microsoft.com/office/powerpoint/2010/main" val="797383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514127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222831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226210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w="9525"/>
        </p:spPr>
        <p:txBody>
          <a:bodyPr/>
          <a:lstStyle/>
          <a:p>
            <a:pPr eaLnBrk="1" hangingPunct="1"/>
            <a:endParaRPr lang="en-US">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4212027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w="9525"/>
        </p:spPr>
        <p:txBody>
          <a:bodyPr/>
          <a:lstStyle/>
          <a:p>
            <a:pPr eaLnBrk="1" hangingPunct="1"/>
            <a:endParaRPr lang="en-US" dirty="0">
              <a:latin typeface="Calibri"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54424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B150F-2242-F44E-AC43-5FC669F8EACE}" type="slidenum">
              <a:rPr lang="en-US" smtClean="0"/>
              <a:t>32</a:t>
            </a:fld>
            <a:endParaRPr lang="en-US"/>
          </a:p>
        </p:txBody>
      </p:sp>
    </p:spTree>
    <p:extLst>
      <p:ext uri="{BB962C8B-B14F-4D97-AF65-F5344CB8AC3E}">
        <p14:creationId xmlns:p14="http://schemas.microsoft.com/office/powerpoint/2010/main" val="3996585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panose="02020603050405020304" pitchFamily="18" charset="0"/>
                <a:ea typeface="Times New Roman" panose="02020603050405020304" pitchFamily="18" charset="0"/>
                <a:cs typeface="Times New Roman" panose="02020603050405020304" pitchFamily="18" charset="0"/>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ctr" rtl="0">
              <a:spcBef>
                <a:spcPts val="0"/>
              </a:spcBef>
              <a:buClr>
                <a:srgbClr val="007FA3"/>
              </a:buClr>
              <a:buFont typeface="Arial"/>
              <a:buNone/>
              <a:defRPr sz="3000" b="1"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ctr" rtl="0">
              <a:spcBef>
                <a:spcPts val="0"/>
              </a:spcBef>
              <a:buClr>
                <a:srgbClr val="007FA3"/>
              </a:buClr>
              <a:buFont typeface="Arial"/>
              <a:buNone/>
              <a:defRPr sz="22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9" name="Text Placeholder 2"/>
          <p:cNvSpPr>
            <a:spLocks noGrp="1"/>
          </p:cNvSpPr>
          <p:nvPr>
            <p:ph type="body" sz="quarter" idx="13" hasCustomPrompt="1"/>
          </p:nvPr>
        </p:nvSpPr>
        <p:spPr>
          <a:xfrm>
            <a:off x="1320049" y="6400799"/>
            <a:ext cx="6851650" cy="278241"/>
          </a:xfrm>
        </p:spPr>
        <p:txBody>
          <a:bodyPr/>
          <a:lstStyle>
            <a:lvl1pPr marL="0" marR="0" indent="0" algn="r" defTabSz="914400" rtl="0" eaLnBrk="1" fontAlgn="auto" latinLnBrk="0" hangingPunct="1">
              <a:lnSpc>
                <a:spcPct val="100000"/>
              </a:lnSpc>
              <a:spcBef>
                <a:spcPts val="0"/>
              </a:spcBef>
              <a:spcAft>
                <a:spcPts val="0"/>
              </a:spcAft>
              <a:buClrTx/>
              <a:buSzTx/>
              <a:buFontTx/>
              <a:buNone/>
              <a:tabLst/>
              <a:defRPr sz="1200">
                <a:latin typeface="Verdana" panose="020B0604030504040204" pitchFamily="34" charset="0"/>
                <a:ea typeface="Verdana" panose="020B0604030504040204" pitchFamily="34" charset="0"/>
                <a:cs typeface="Verdana" panose="020B0604030504040204" pitchFamily="34" charset="0"/>
              </a:defRPr>
            </a:lvl1pPr>
            <a:lvl2pPr algn="r">
              <a:defRPr sz="1200">
                <a:latin typeface="Verdana" panose="020B0604030504040204" pitchFamily="34" charset="0"/>
                <a:ea typeface="Verdana" panose="020B0604030504040204" pitchFamily="34" charset="0"/>
                <a:cs typeface="Verdana" panose="020B0604030504040204" pitchFamily="34" charset="0"/>
              </a:defRPr>
            </a:lvl2pPr>
            <a:lvl3pPr algn="r">
              <a:defRPr sz="1200">
                <a:latin typeface="Verdana" panose="020B0604030504040204" pitchFamily="34" charset="0"/>
                <a:ea typeface="Verdana" panose="020B0604030504040204" pitchFamily="34" charset="0"/>
                <a:cs typeface="Verdana" panose="020B0604030504040204" pitchFamily="34" charset="0"/>
              </a:defRPr>
            </a:lvl3pPr>
            <a:lvl4pPr algn="r">
              <a:defRPr sz="1200">
                <a:latin typeface="Verdana" panose="020B0604030504040204" pitchFamily="34" charset="0"/>
                <a:ea typeface="Verdana" panose="020B0604030504040204" pitchFamily="34" charset="0"/>
                <a:cs typeface="Verdana" panose="020B0604030504040204" pitchFamily="34" charset="0"/>
              </a:defRPr>
            </a:lvl4pPr>
            <a:lvl5pPr algn="r">
              <a:defRPr sz="1200">
                <a:latin typeface="Verdana" panose="020B0604030504040204" pitchFamily="34" charset="0"/>
                <a:ea typeface="Verdana" panose="020B0604030504040204" pitchFamily="34" charset="0"/>
                <a:cs typeface="Verdana" panose="020B0604030504040204" pitchFamily="34" charset="0"/>
              </a:defRPr>
            </a:lvl5p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2018, 2014, 2010 Pearson Education, Inc. All Rights Reserved</a:t>
            </a:r>
          </a:p>
        </p:txBody>
      </p:sp>
    </p:spTree>
    <p:extLst>
      <p:ext uri="{BB962C8B-B14F-4D97-AF65-F5344CB8AC3E}">
        <p14:creationId xmlns:p14="http://schemas.microsoft.com/office/powerpoint/2010/main" val="174901415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and Four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edit Master title style</a:t>
            </a:r>
            <a:endParaRPr dirty="0"/>
          </a:p>
        </p:txBody>
      </p:sp>
      <p:sp>
        <p:nvSpPr>
          <p:cNvPr id="32" name="Shape 32"/>
          <p:cNvSpPr txBox="1">
            <a:spLocks noGrp="1"/>
          </p:cNvSpPr>
          <p:nvPr>
            <p:ph type="body" idx="1"/>
          </p:nvPr>
        </p:nvSpPr>
        <p:spPr>
          <a:xfrm>
            <a:off x="457200" y="1600201"/>
            <a:ext cx="8229600" cy="914400"/>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0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pPr lvl="0"/>
            <a:r>
              <a:rPr lang="en-US"/>
              <a:t>Edit Master text styles</a:t>
            </a:r>
          </a:p>
        </p:txBody>
      </p:sp>
      <p:sp>
        <p:nvSpPr>
          <p:cNvPr id="33" name="Shape 33"/>
          <p:cNvSpPr txBox="1">
            <a:spLocks noGrp="1"/>
          </p:cNvSpPr>
          <p:nvPr>
            <p:ph type="body" idx="2"/>
          </p:nvPr>
        </p:nvSpPr>
        <p:spPr>
          <a:xfrm>
            <a:off x="457200" y="2686208"/>
            <a:ext cx="8229600" cy="93833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0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pPr lvl="0"/>
            <a:r>
              <a:rPr lang="en-US"/>
              <a:t>Edit Master text styles</a:t>
            </a:r>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11" name="Shape 33"/>
          <p:cNvSpPr txBox="1">
            <a:spLocks noGrp="1"/>
          </p:cNvSpPr>
          <p:nvPr>
            <p:ph type="body" idx="12"/>
          </p:nvPr>
        </p:nvSpPr>
        <p:spPr>
          <a:xfrm>
            <a:off x="459728" y="3860309"/>
            <a:ext cx="8229600" cy="957540"/>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0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pPr lvl="0"/>
            <a:r>
              <a:rPr lang="en-US"/>
              <a:t>Edit Master text styles</a:t>
            </a:r>
          </a:p>
        </p:txBody>
      </p:sp>
      <p:sp>
        <p:nvSpPr>
          <p:cNvPr id="12" name="Shape 33"/>
          <p:cNvSpPr txBox="1">
            <a:spLocks noGrp="1"/>
          </p:cNvSpPr>
          <p:nvPr>
            <p:ph type="body" idx="13"/>
          </p:nvPr>
        </p:nvSpPr>
        <p:spPr>
          <a:xfrm>
            <a:off x="457200" y="4970249"/>
            <a:ext cx="8229600" cy="957540"/>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0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pPr lvl="0"/>
            <a:r>
              <a:rPr lang="en-US"/>
              <a:t>Edit Master text styles</a:t>
            </a:r>
          </a:p>
        </p:txBody>
      </p:sp>
      <p:sp>
        <p:nvSpPr>
          <p:cNvPr id="9" name="Text Placeholder 6"/>
          <p:cNvSpPr txBox="1">
            <a:spLocks/>
          </p:cNvSpPr>
          <p:nvPr userDrawn="1"/>
        </p:nvSpPr>
        <p:spPr>
          <a:xfrm>
            <a:off x="1692343" y="6431893"/>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a:t>
            </a:r>
            <a:r>
              <a:rPr lang="en-US" sz="1200" dirty="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89918376"/>
      </p:ext>
    </p:extLst>
  </p:cSld>
  <p:clrMapOvr>
    <a:masterClrMapping/>
  </p:clrMapOvr>
  <p:timing>
    <p:tnLst>
      <p:par>
        <p:cTn id="1" dur="indefinite" restart="never" nodeType="tmRoot"/>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1828800" y="6629400"/>
            <a:ext cx="6553200" cy="304800"/>
          </a:xfrm>
          <a:prstGeom prst="rect">
            <a:avLst/>
          </a:prstGeom>
        </p:spPr>
        <p:txBody>
          <a:bodyPr/>
          <a:lstStyle>
            <a:lvl1pPr>
              <a:defRPr smtClean="0"/>
            </a:lvl1pPr>
          </a:lstStyle>
          <a:p>
            <a:r>
              <a:rPr lang="en-US" smtClean="0"/>
              <a:t>The Practice of Computing Using Python, Punch, Enbody, ©2011 Pearson Addison-Wesley. All rights reserved </a:t>
            </a:r>
            <a:endParaRPr lang="en-US"/>
          </a:p>
        </p:txBody>
      </p:sp>
    </p:spTree>
    <p:extLst>
      <p:ext uri="{BB962C8B-B14F-4D97-AF65-F5344CB8AC3E}">
        <p14:creationId xmlns:p14="http://schemas.microsoft.com/office/powerpoint/2010/main" val="111014633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ctr" rtl="0">
              <a:spcBef>
                <a:spcPts val="0"/>
              </a:spcBef>
              <a:buClr>
                <a:srgbClr val="007FA3"/>
              </a:buClr>
              <a:buFont typeface="Arial"/>
              <a:buNone/>
              <a:defRPr sz="3000" b="1"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ctr" rtl="0">
              <a:spcBef>
                <a:spcPts val="0"/>
              </a:spcBef>
              <a:buClr>
                <a:srgbClr val="007FA3"/>
              </a:buClr>
              <a:buFont typeface="Arial"/>
              <a:buNone/>
              <a:defRPr sz="22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Text Placeholder 3"/>
          <p:cNvSpPr>
            <a:spLocks noGrp="1"/>
          </p:cNvSpPr>
          <p:nvPr>
            <p:ph type="body" sz="quarter" idx="13"/>
          </p:nvPr>
        </p:nvSpPr>
        <p:spPr>
          <a:xfrm>
            <a:off x="1606550" y="6453188"/>
            <a:ext cx="7080250" cy="182562"/>
          </a:xfrm>
        </p:spPr>
        <p:txBody>
          <a:bodyPr/>
          <a:lstStyle>
            <a:lvl1pPr marL="101600" indent="0">
              <a:buNone/>
              <a:defRPr/>
            </a:lvl1pPr>
          </a:lstStyle>
          <a:p>
            <a:pPr lvl="0"/>
            <a:endParaRPr lang="en-US" dirty="0"/>
          </a:p>
        </p:txBody>
      </p:sp>
    </p:spTree>
    <p:extLst>
      <p:ext uri="{BB962C8B-B14F-4D97-AF65-F5344CB8AC3E}">
        <p14:creationId xmlns:p14="http://schemas.microsoft.com/office/powerpoint/2010/main" val="8228439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nd Eight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panose="02020603050405020304" pitchFamily="18" charset="0"/>
                <a:ea typeface="Times New Roman" panose="02020603050405020304" pitchFamily="18" charset="0"/>
                <a:cs typeface="Times New Roman" panose="02020603050405020304" pitchFamily="18" charset="0"/>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smtClean="0"/>
              <a:t>Click to edit Master title style</a:t>
            </a:r>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fld id="{729C8780-B275-4134-B892-3B42947EE3E7}" type="slidenum">
              <a:rPr lang="en-US" smtClean="0"/>
              <a:pPr/>
              <a:t>‹#›</a:t>
            </a:fld>
            <a:endParaRPr lang="en-US"/>
          </a:p>
        </p:txBody>
      </p:sp>
      <p:sp>
        <p:nvSpPr>
          <p:cNvPr id="8" name="Shape 26"/>
          <p:cNvSpPr txBox="1">
            <a:spLocks noGrp="1"/>
          </p:cNvSpPr>
          <p:nvPr>
            <p:ph type="body" idx="1"/>
          </p:nvPr>
        </p:nvSpPr>
        <p:spPr>
          <a:xfrm>
            <a:off x="457200" y="1600201"/>
            <a:ext cx="8229600" cy="533399"/>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9" name="Shape 26"/>
          <p:cNvSpPr txBox="1">
            <a:spLocks noGrp="1"/>
          </p:cNvSpPr>
          <p:nvPr>
            <p:ph type="body" idx="13"/>
          </p:nvPr>
        </p:nvSpPr>
        <p:spPr>
          <a:xfrm>
            <a:off x="457200" y="2254863"/>
            <a:ext cx="8229600" cy="482215"/>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0" name="Shape 26"/>
          <p:cNvSpPr txBox="1">
            <a:spLocks noGrp="1"/>
          </p:cNvSpPr>
          <p:nvPr>
            <p:ph type="body" idx="14"/>
          </p:nvPr>
        </p:nvSpPr>
        <p:spPr>
          <a:xfrm>
            <a:off x="457200" y="2827518"/>
            <a:ext cx="8229600" cy="500822"/>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1" name="Shape 26"/>
          <p:cNvSpPr txBox="1">
            <a:spLocks noGrp="1"/>
          </p:cNvSpPr>
          <p:nvPr>
            <p:ph type="body" idx="15"/>
          </p:nvPr>
        </p:nvSpPr>
        <p:spPr>
          <a:xfrm>
            <a:off x="457200" y="3403561"/>
            <a:ext cx="8229600" cy="4445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2" name="Shape 26"/>
          <p:cNvSpPr txBox="1">
            <a:spLocks noGrp="1"/>
          </p:cNvSpPr>
          <p:nvPr>
            <p:ph type="body" idx="16"/>
          </p:nvPr>
        </p:nvSpPr>
        <p:spPr>
          <a:xfrm>
            <a:off x="457200" y="3889019"/>
            <a:ext cx="8229600" cy="534982"/>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3" name="Shape 26"/>
          <p:cNvSpPr txBox="1">
            <a:spLocks noGrp="1"/>
          </p:cNvSpPr>
          <p:nvPr>
            <p:ph type="body" idx="17"/>
          </p:nvPr>
        </p:nvSpPr>
        <p:spPr>
          <a:xfrm>
            <a:off x="442957" y="4464896"/>
            <a:ext cx="8229600" cy="43360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4" name="Shape 26"/>
          <p:cNvSpPr txBox="1">
            <a:spLocks noGrp="1"/>
          </p:cNvSpPr>
          <p:nvPr>
            <p:ph type="body" idx="18"/>
          </p:nvPr>
        </p:nvSpPr>
        <p:spPr>
          <a:xfrm>
            <a:off x="457200" y="4955147"/>
            <a:ext cx="8229600" cy="534982"/>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5" name="Shape 26"/>
          <p:cNvSpPr txBox="1">
            <a:spLocks noGrp="1"/>
          </p:cNvSpPr>
          <p:nvPr>
            <p:ph type="body" idx="19"/>
          </p:nvPr>
        </p:nvSpPr>
        <p:spPr>
          <a:xfrm>
            <a:off x="457200" y="5546778"/>
            <a:ext cx="8229600" cy="534982"/>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6" name="Text Placeholder 6"/>
          <p:cNvSpPr txBox="1">
            <a:spLocks/>
          </p:cNvSpPr>
          <p:nvPr userDrawn="1"/>
        </p:nvSpPr>
        <p:spPr>
          <a:xfrm>
            <a:off x="1692343" y="6431893"/>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a:t>
            </a:r>
            <a:r>
              <a:rPr lang="en-US" sz="1200" dirty="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03793687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indent="-256032">
              <a:defRPr sz="2400">
                <a:latin typeface="+mn-lt"/>
              </a:defRPr>
            </a:lvl1pPr>
            <a:lvl2pPr indent="-283464">
              <a:defRPr sz="2400">
                <a:latin typeface="+mn-lt"/>
              </a:defRPr>
            </a:lvl2pPr>
            <a:lvl3pPr indent="-228600">
              <a:defRPr sz="2400">
                <a:latin typeface="+mn-lt"/>
              </a:defRPr>
            </a:lvl3pPr>
            <a:lvl4pPr indent="-228600">
              <a:defRPr sz="2400">
                <a:latin typeface="+mn-lt"/>
              </a:defRPr>
            </a:lvl4pPr>
            <a:lvl5pPr>
              <a:defRPr sz="240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txBox="1">
            <a:spLocks/>
          </p:cNvSpPr>
          <p:nvPr userDrawn="1"/>
        </p:nvSpPr>
        <p:spPr>
          <a:xfrm>
            <a:off x="1692343" y="6431893"/>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a:t>
            </a:r>
            <a:r>
              <a:rPr lang="en-US" sz="1200" dirty="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6579734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9200"/>
            <a:ext cx="7772400" cy="1470025"/>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371600" y="48768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Placeholder 6"/>
          <p:cNvSpPr txBox="1">
            <a:spLocks/>
          </p:cNvSpPr>
          <p:nvPr userDrawn="1"/>
        </p:nvSpPr>
        <p:spPr>
          <a:xfrm>
            <a:off x="1692343" y="6431893"/>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a:t>
            </a:r>
            <a:r>
              <a:rPr lang="en-US" sz="1200" dirty="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4316990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ookPast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0" y="76200"/>
            <a:ext cx="9144000" cy="632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Text Placeholder 6"/>
          <p:cNvSpPr txBox="1">
            <a:spLocks/>
          </p:cNvSpPr>
          <p:nvPr userDrawn="1"/>
        </p:nvSpPr>
        <p:spPr>
          <a:xfrm>
            <a:off x="1692343" y="6431893"/>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a:t>
            </a:r>
            <a:r>
              <a:rPr lang="en-US" sz="1200" dirty="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8610191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Fig+caption">
    <p:spTree>
      <p:nvGrpSpPr>
        <p:cNvPr id="1" name="Shape 24"/>
        <p:cNvGrpSpPr/>
        <p:nvPr/>
      </p:nvGrpSpPr>
      <p:grpSpPr>
        <a:xfrm>
          <a:off x="0" y="0"/>
          <a:ext cx="0" cy="0"/>
          <a:chOff x="0" y="0"/>
          <a:chExt cx="0" cy="0"/>
        </a:xfrm>
      </p:grpSpPr>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1600">
                <a:latin typeface="+mn-lt"/>
                <a:ea typeface="Segoe UI Emoji" panose="020B0502040204020203" pitchFamily="34" charset="0"/>
              </a:defRPr>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2" name="Title 7"/>
          <p:cNvSpPr>
            <a:spLocks noGrp="1"/>
          </p:cNvSpPr>
          <p:nvPr>
            <p:ph type="title"/>
          </p:nvPr>
        </p:nvSpPr>
        <p:spPr>
          <a:xfrm>
            <a:off x="457200" y="215372"/>
            <a:ext cx="8229600" cy="1097280"/>
          </a:xfrm>
        </p:spPr>
        <p:txBody>
          <a:bodyPr/>
          <a:lstStyle/>
          <a:p>
            <a:r>
              <a:rPr lang="en-US" dirty="0"/>
              <a:t>Click to edit Master title style</a:t>
            </a:r>
          </a:p>
        </p:txBody>
      </p:sp>
      <p:sp>
        <p:nvSpPr>
          <p:cNvPr id="4" name="Text Placeholder 6"/>
          <p:cNvSpPr txBox="1">
            <a:spLocks/>
          </p:cNvSpPr>
          <p:nvPr userDrawn="1"/>
        </p:nvSpPr>
        <p:spPr>
          <a:xfrm>
            <a:off x="1692343" y="6431893"/>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a:t>
            </a:r>
            <a:r>
              <a:rPr lang="en-US" sz="1200" dirty="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5009876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7" name="Text Placeholder 6"/>
          <p:cNvSpPr txBox="1">
            <a:spLocks/>
          </p:cNvSpPr>
          <p:nvPr userDrawn="1"/>
        </p:nvSpPr>
        <p:spPr>
          <a:xfrm>
            <a:off x="1692343" y="6431893"/>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a:t>
            </a:r>
            <a:r>
              <a:rPr lang="en-US" sz="1200" dirty="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5109334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Shape 24"/>
        <p:cNvGrpSpPr/>
        <p:nvPr/>
      </p:nvGrpSpPr>
      <p:grpSpPr>
        <a:xfrm>
          <a:off x="0" y="0"/>
          <a:ext cx="0" cy="0"/>
          <a:chOff x="0" y="0"/>
          <a:chExt cx="0" cy="0"/>
        </a:xfrm>
      </p:grpSpPr>
      <p:sp>
        <p:nvSpPr>
          <p:cNvPr id="25" name="Title"/>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2"/>
          <p:cNvSpPr txBox="1">
            <a:spLocks noGrp="1"/>
          </p:cNvSpPr>
          <p:nvPr>
            <p:ph type="body" idx="1" hasCustomPrompt="1"/>
          </p:nvPr>
        </p:nvSpPr>
        <p:spPr>
          <a:xfrm>
            <a:off x="457200" y="1600200"/>
            <a:ext cx="8229600" cy="1880419"/>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Body"/>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Body"/>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Body"/>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Body"/>
                <a:cs typeface="Arial"/>
                <a:sym typeface="Arial"/>
              </a:defRPr>
            </a:lvl4pPr>
            <a:lvl5pPr marL="2057400" marR="0" lvl="4" indent="-228600" algn="l" rtl="0">
              <a:spcBef>
                <a:spcPts val="600"/>
              </a:spcBef>
              <a:buClr>
                <a:srgbClr val="007FA3"/>
              </a:buClr>
              <a:buSzPct val="100000"/>
              <a:buFont typeface="Arial"/>
              <a:buChar char="•"/>
              <a:defRPr sz="2400" b="0" i="0" u="none" strike="noStrike" cap="none">
                <a:solidFill>
                  <a:schemeClr val="dk1"/>
                </a:solidFill>
                <a:latin typeface="+mn-lt"/>
                <a:ea typeface="Arial Body"/>
                <a:cs typeface="Arial"/>
                <a:sym typeface="Arial"/>
              </a:defRPr>
            </a:lvl5pPr>
            <a:lvl6pPr marL="2286000" marR="0" lvl="5" indent="0" algn="l" rtl="0">
              <a:spcBef>
                <a:spcPts val="300"/>
              </a:spcBef>
              <a:buClr>
                <a:srgbClr val="007FA3"/>
              </a:buClr>
              <a:buSzPct val="100000"/>
              <a:buFont typeface="Arial"/>
              <a:buNone/>
              <a:defRPr sz="2400" b="0" i="0" u="none" strike="noStrike" cap="none">
                <a:solidFill>
                  <a:schemeClr val="dk1"/>
                </a:solidFill>
                <a:latin typeface="Arial Body"/>
                <a:ea typeface="Arial Body"/>
                <a:cs typeface="Arial"/>
                <a:sym typeface="Arial"/>
              </a:defRPr>
            </a:lvl6pPr>
            <a:lvl7pPr marL="2743200" marR="0" lvl="6" indent="0" algn="l" rtl="0">
              <a:spcBef>
                <a:spcPts val="300"/>
              </a:spcBef>
              <a:buClr>
                <a:srgbClr val="007FA3"/>
              </a:buClr>
              <a:buSzPct val="100000"/>
              <a:buFont typeface="Arial"/>
              <a:buNone/>
              <a:defRPr sz="2400" b="0" i="0" u="none" strike="noStrike" cap="none">
                <a:solidFill>
                  <a:schemeClr val="dk1"/>
                </a:solidFill>
                <a:latin typeface="Arial Body"/>
                <a:ea typeface="Arial Body"/>
                <a:cs typeface="Arial"/>
                <a:sym typeface="Arial"/>
              </a:defRPr>
            </a:lvl7pPr>
            <a:lvl8pPr marL="3200400" marR="0" lvl="7" indent="0" algn="l" rtl="0">
              <a:spcBef>
                <a:spcPts val="300"/>
              </a:spcBef>
              <a:buClr>
                <a:srgbClr val="007FA3"/>
              </a:buClr>
              <a:buSzPct val="100000"/>
              <a:buFont typeface="Arial"/>
              <a:buNone/>
              <a:defRPr sz="2400" b="0" i="0" u="none" strike="noStrike" cap="none">
                <a:solidFill>
                  <a:schemeClr val="dk1"/>
                </a:solidFill>
                <a:latin typeface="Arial Body"/>
                <a:ea typeface="Arial Body"/>
                <a:cs typeface="Arial"/>
                <a:sym typeface="Arial"/>
              </a:defRPr>
            </a:lvl8pPr>
            <a:lvl9pPr marL="3657600" marR="0" lvl="8" indent="0" algn="l" rtl="0">
              <a:spcBef>
                <a:spcPts val="300"/>
              </a:spcBef>
              <a:buClr>
                <a:srgbClr val="007FA3"/>
              </a:buClr>
              <a:buSzPct val="100000"/>
              <a:buFont typeface="Arial"/>
              <a:buNone/>
              <a:defRPr sz="2400" b="0" i="0" u="none" strike="noStrike" cap="none">
                <a:solidFill>
                  <a:schemeClr val="dk1"/>
                </a:solidFill>
                <a:latin typeface="Arial Body"/>
                <a:ea typeface="Arial Body"/>
                <a:cs typeface="Arial"/>
                <a:sym typeface="Aria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endParaRPr dirty="0"/>
          </a:p>
        </p:txBody>
      </p:sp>
      <p:sp>
        <p:nvSpPr>
          <p:cNvPr id="3" name="Text Placeholder 2"/>
          <p:cNvSpPr>
            <a:spLocks noGrp="1"/>
          </p:cNvSpPr>
          <p:nvPr>
            <p:ph type="body" sz="quarter" idx="10"/>
          </p:nvPr>
        </p:nvSpPr>
        <p:spPr>
          <a:xfrm>
            <a:off x="609600" y="3913188"/>
            <a:ext cx="8077200" cy="2281237"/>
          </a:xfrm>
        </p:spPr>
        <p:txBody>
          <a:bodyPr/>
          <a:lstStyle>
            <a:lvl1pPr>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p:cNvSpPr txBox="1">
            <a:spLocks/>
          </p:cNvSpPr>
          <p:nvPr userDrawn="1"/>
        </p:nvSpPr>
        <p:spPr>
          <a:xfrm>
            <a:off x="1692343" y="6431893"/>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a:t>
            </a:r>
            <a:r>
              <a:rPr lang="en-US" sz="1200" dirty="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6266661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MULTI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panose="02020603050405020304" pitchFamily="18" charset="0"/>
                <a:ea typeface="Times New Roman" panose="02020603050405020304" pitchFamily="18" charset="0"/>
                <a:cs typeface="Times New Roman" panose="02020603050405020304" pitchFamily="18" charset="0"/>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edit Master title style</a:t>
            </a:r>
            <a:endParaRPr dirty="0"/>
          </a:p>
        </p:txBody>
      </p:sp>
      <p:sp>
        <p:nvSpPr>
          <p:cNvPr id="26" name="Shape 26"/>
          <p:cNvSpPr txBox="1">
            <a:spLocks noGrp="1"/>
          </p:cNvSpPr>
          <p:nvPr>
            <p:ph type="body" idx="1"/>
          </p:nvPr>
        </p:nvSpPr>
        <p:spPr>
          <a:xfrm>
            <a:off x="457200" y="1600201"/>
            <a:ext cx="8229600" cy="304800"/>
          </a:xfrm>
          <a:prstGeom prst="rect">
            <a:avLst/>
          </a:prstGeom>
          <a:noFill/>
          <a:ln>
            <a:noFill/>
          </a:ln>
        </p:spPr>
        <p:txBody>
          <a:bodyPr lIns="91425" tIns="91425" rIns="91425" bIns="91425" anchor="t" anchorCtr="0"/>
          <a:lstStyle>
            <a:lvl1pPr marL="0" marR="0" lvl="0" indent="0" algn="l" rtl="0">
              <a:spcBef>
                <a:spcPts val="1500"/>
              </a:spcBef>
              <a:buClr>
                <a:srgbClr val="007FA3"/>
              </a:buClr>
              <a:buSzPct val="100000"/>
              <a:buFont typeface="Arial"/>
              <a:buNone/>
              <a:defRPr sz="20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a:t>Edit Master text styles</a:t>
            </a:r>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mn-lt"/>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11" name="Shape 26"/>
          <p:cNvSpPr txBox="1">
            <a:spLocks noGrp="1"/>
          </p:cNvSpPr>
          <p:nvPr>
            <p:ph type="body" idx="13"/>
          </p:nvPr>
        </p:nvSpPr>
        <p:spPr>
          <a:xfrm>
            <a:off x="459728" y="5762531"/>
            <a:ext cx="8229600" cy="304800"/>
          </a:xfrm>
          <a:prstGeom prst="rect">
            <a:avLst/>
          </a:prstGeom>
          <a:noFill/>
          <a:ln>
            <a:noFill/>
          </a:ln>
        </p:spPr>
        <p:txBody>
          <a:bodyPr lIns="91425" tIns="91425" rIns="91425" bIns="91425" anchor="t" anchorCtr="0"/>
          <a:lstStyle>
            <a:lvl1pPr marL="0" marR="0" lvl="0" indent="0" algn="l" rtl="0">
              <a:spcBef>
                <a:spcPts val="1500"/>
              </a:spcBef>
              <a:buClr>
                <a:srgbClr val="007FA3"/>
              </a:buClr>
              <a:buSzPct val="100000"/>
              <a:buFont typeface="Arial"/>
              <a:buNone/>
              <a:defRPr sz="20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a:t>Edit Master text styles</a:t>
            </a:r>
          </a:p>
        </p:txBody>
      </p:sp>
      <p:sp>
        <p:nvSpPr>
          <p:cNvPr id="12" name="Shape 26"/>
          <p:cNvSpPr txBox="1">
            <a:spLocks noGrp="1"/>
          </p:cNvSpPr>
          <p:nvPr>
            <p:ph type="body" idx="14"/>
          </p:nvPr>
        </p:nvSpPr>
        <p:spPr>
          <a:xfrm>
            <a:off x="459728" y="2438521"/>
            <a:ext cx="8229600" cy="304800"/>
          </a:xfrm>
          <a:prstGeom prst="rect">
            <a:avLst/>
          </a:prstGeom>
          <a:noFill/>
          <a:ln>
            <a:noFill/>
          </a:ln>
        </p:spPr>
        <p:txBody>
          <a:bodyPr lIns="91425" tIns="91425" rIns="91425" bIns="91425" anchor="t" anchorCtr="0"/>
          <a:lstStyle>
            <a:lvl1pPr marL="0" marR="0" lvl="0" indent="0" algn="l" rtl="0">
              <a:spcBef>
                <a:spcPts val="1500"/>
              </a:spcBef>
              <a:buClr>
                <a:srgbClr val="007FA3"/>
              </a:buClr>
              <a:buSzPct val="100000"/>
              <a:buFont typeface="Arial"/>
              <a:buNone/>
              <a:defRPr sz="20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a:t>Edit Master text styles</a:t>
            </a:r>
          </a:p>
        </p:txBody>
      </p:sp>
      <p:sp>
        <p:nvSpPr>
          <p:cNvPr id="13" name="Shape 26"/>
          <p:cNvSpPr txBox="1">
            <a:spLocks noGrp="1"/>
          </p:cNvSpPr>
          <p:nvPr>
            <p:ph type="body" idx="15"/>
          </p:nvPr>
        </p:nvSpPr>
        <p:spPr>
          <a:xfrm>
            <a:off x="459728" y="2833323"/>
            <a:ext cx="8229600" cy="304800"/>
          </a:xfrm>
          <a:prstGeom prst="rect">
            <a:avLst/>
          </a:prstGeom>
          <a:noFill/>
          <a:ln>
            <a:noFill/>
          </a:ln>
        </p:spPr>
        <p:txBody>
          <a:bodyPr lIns="91425" tIns="91425" rIns="91425" bIns="91425" anchor="t" anchorCtr="0"/>
          <a:lstStyle>
            <a:lvl1pPr marL="0" marR="0" lvl="0" indent="0" algn="l" rtl="0">
              <a:spcBef>
                <a:spcPts val="1500"/>
              </a:spcBef>
              <a:buClr>
                <a:srgbClr val="007FA3"/>
              </a:buClr>
              <a:buSzPct val="100000"/>
              <a:buFont typeface="Arial"/>
              <a:buNone/>
              <a:defRPr sz="20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a:t>Edit Master text styles</a:t>
            </a:r>
          </a:p>
        </p:txBody>
      </p:sp>
      <p:sp>
        <p:nvSpPr>
          <p:cNvPr id="14" name="Shape 26"/>
          <p:cNvSpPr txBox="1">
            <a:spLocks noGrp="1"/>
          </p:cNvSpPr>
          <p:nvPr>
            <p:ph type="body" idx="16"/>
          </p:nvPr>
        </p:nvSpPr>
        <p:spPr>
          <a:xfrm>
            <a:off x="459728" y="3191735"/>
            <a:ext cx="8229600" cy="304800"/>
          </a:xfrm>
          <a:prstGeom prst="rect">
            <a:avLst/>
          </a:prstGeom>
          <a:noFill/>
          <a:ln>
            <a:noFill/>
          </a:ln>
        </p:spPr>
        <p:txBody>
          <a:bodyPr lIns="91425" tIns="91425" rIns="91425" bIns="91425" anchor="t" anchorCtr="0"/>
          <a:lstStyle>
            <a:lvl1pPr marL="0" marR="0" lvl="0" indent="0" algn="l" rtl="0">
              <a:spcBef>
                <a:spcPts val="1500"/>
              </a:spcBef>
              <a:buClr>
                <a:srgbClr val="007FA3"/>
              </a:buClr>
              <a:buSzPct val="100000"/>
              <a:buFont typeface="Arial"/>
              <a:buNone/>
              <a:defRPr sz="20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a:t>Edit Master text styles</a:t>
            </a:r>
          </a:p>
        </p:txBody>
      </p:sp>
      <p:sp>
        <p:nvSpPr>
          <p:cNvPr id="15" name="Shape 26"/>
          <p:cNvSpPr txBox="1">
            <a:spLocks noGrp="1"/>
          </p:cNvSpPr>
          <p:nvPr>
            <p:ph type="body" idx="17"/>
          </p:nvPr>
        </p:nvSpPr>
        <p:spPr>
          <a:xfrm>
            <a:off x="459728" y="3553962"/>
            <a:ext cx="8229600" cy="304800"/>
          </a:xfrm>
          <a:prstGeom prst="rect">
            <a:avLst/>
          </a:prstGeom>
          <a:noFill/>
          <a:ln>
            <a:noFill/>
          </a:ln>
        </p:spPr>
        <p:txBody>
          <a:bodyPr lIns="91425" tIns="91425" rIns="91425" bIns="91425" anchor="t" anchorCtr="0"/>
          <a:lstStyle>
            <a:lvl1pPr marL="0" marR="0" lvl="0" indent="0" algn="l" rtl="0">
              <a:spcBef>
                <a:spcPts val="1500"/>
              </a:spcBef>
              <a:buClr>
                <a:srgbClr val="007FA3"/>
              </a:buClr>
              <a:buSzPct val="100000"/>
              <a:buFont typeface="Arial"/>
              <a:buNone/>
              <a:defRPr sz="20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a:t>Edit Master text styles</a:t>
            </a:r>
          </a:p>
        </p:txBody>
      </p:sp>
      <p:sp>
        <p:nvSpPr>
          <p:cNvPr id="16" name="Shape 26"/>
          <p:cNvSpPr txBox="1">
            <a:spLocks noGrp="1"/>
          </p:cNvSpPr>
          <p:nvPr>
            <p:ph type="body" idx="18"/>
          </p:nvPr>
        </p:nvSpPr>
        <p:spPr>
          <a:xfrm>
            <a:off x="459728" y="3907293"/>
            <a:ext cx="8229600" cy="304800"/>
          </a:xfrm>
          <a:prstGeom prst="rect">
            <a:avLst/>
          </a:prstGeom>
          <a:noFill/>
          <a:ln>
            <a:noFill/>
          </a:ln>
        </p:spPr>
        <p:txBody>
          <a:bodyPr lIns="91425" tIns="91425" rIns="91425" bIns="91425" anchor="t" anchorCtr="0"/>
          <a:lstStyle>
            <a:lvl1pPr marL="0" marR="0" lvl="0" indent="0" algn="l" rtl="0">
              <a:spcBef>
                <a:spcPts val="1500"/>
              </a:spcBef>
              <a:buClr>
                <a:srgbClr val="007FA3"/>
              </a:buClr>
              <a:buSzPct val="100000"/>
              <a:buFont typeface="Arial"/>
              <a:buNone/>
              <a:defRPr sz="20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a:t>Edit Master text styles</a:t>
            </a:r>
          </a:p>
        </p:txBody>
      </p:sp>
      <p:sp>
        <p:nvSpPr>
          <p:cNvPr id="17" name="Shape 26"/>
          <p:cNvSpPr txBox="1">
            <a:spLocks noGrp="1"/>
          </p:cNvSpPr>
          <p:nvPr>
            <p:ph type="body" idx="19"/>
          </p:nvPr>
        </p:nvSpPr>
        <p:spPr>
          <a:xfrm>
            <a:off x="459728" y="4260322"/>
            <a:ext cx="8229600" cy="304800"/>
          </a:xfrm>
          <a:prstGeom prst="rect">
            <a:avLst/>
          </a:prstGeom>
          <a:noFill/>
          <a:ln>
            <a:noFill/>
          </a:ln>
        </p:spPr>
        <p:txBody>
          <a:bodyPr lIns="91425" tIns="91425" rIns="91425" bIns="91425" anchor="t" anchorCtr="0"/>
          <a:lstStyle>
            <a:lvl1pPr marL="0" marR="0" lvl="0" indent="0" algn="l" rtl="0">
              <a:spcBef>
                <a:spcPts val="1500"/>
              </a:spcBef>
              <a:buClr>
                <a:srgbClr val="007FA3"/>
              </a:buClr>
              <a:buSzPct val="100000"/>
              <a:buFont typeface="Arial"/>
              <a:buNone/>
              <a:defRPr sz="20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a:t>Edit Master text styles</a:t>
            </a:r>
          </a:p>
        </p:txBody>
      </p:sp>
      <p:sp>
        <p:nvSpPr>
          <p:cNvPr id="18" name="Shape 26"/>
          <p:cNvSpPr txBox="1">
            <a:spLocks noGrp="1"/>
          </p:cNvSpPr>
          <p:nvPr>
            <p:ph type="body" idx="20"/>
          </p:nvPr>
        </p:nvSpPr>
        <p:spPr>
          <a:xfrm>
            <a:off x="459728" y="4632405"/>
            <a:ext cx="8229600" cy="304800"/>
          </a:xfrm>
          <a:prstGeom prst="rect">
            <a:avLst/>
          </a:prstGeom>
          <a:noFill/>
          <a:ln>
            <a:noFill/>
          </a:ln>
        </p:spPr>
        <p:txBody>
          <a:bodyPr lIns="91425" tIns="91425" rIns="91425" bIns="91425" anchor="t" anchorCtr="0"/>
          <a:lstStyle>
            <a:lvl1pPr marL="0" marR="0" lvl="0" indent="0" algn="l" rtl="0">
              <a:spcBef>
                <a:spcPts val="1500"/>
              </a:spcBef>
              <a:buClr>
                <a:srgbClr val="007FA3"/>
              </a:buClr>
              <a:buSzPct val="100000"/>
              <a:buFont typeface="Arial"/>
              <a:buNone/>
              <a:defRPr sz="20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a:t>Edit Master text styles</a:t>
            </a:r>
          </a:p>
        </p:txBody>
      </p:sp>
      <p:sp>
        <p:nvSpPr>
          <p:cNvPr id="19" name="Shape 26"/>
          <p:cNvSpPr txBox="1">
            <a:spLocks noGrp="1"/>
          </p:cNvSpPr>
          <p:nvPr>
            <p:ph type="body" idx="21"/>
          </p:nvPr>
        </p:nvSpPr>
        <p:spPr>
          <a:xfrm>
            <a:off x="459728" y="5004488"/>
            <a:ext cx="8229600" cy="304800"/>
          </a:xfrm>
          <a:prstGeom prst="rect">
            <a:avLst/>
          </a:prstGeom>
          <a:noFill/>
          <a:ln>
            <a:noFill/>
          </a:ln>
        </p:spPr>
        <p:txBody>
          <a:bodyPr lIns="91425" tIns="91425" rIns="91425" bIns="91425" anchor="t" anchorCtr="0"/>
          <a:lstStyle>
            <a:lvl1pPr marL="0" marR="0" lvl="0" indent="0" algn="l" rtl="0">
              <a:spcBef>
                <a:spcPts val="1500"/>
              </a:spcBef>
              <a:buClr>
                <a:srgbClr val="007FA3"/>
              </a:buClr>
              <a:buSzPct val="100000"/>
              <a:buFont typeface="Arial"/>
              <a:buNone/>
              <a:defRPr sz="20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a:t>Edit Master text styles</a:t>
            </a:r>
          </a:p>
        </p:txBody>
      </p:sp>
      <p:sp>
        <p:nvSpPr>
          <p:cNvPr id="20" name="Shape 26"/>
          <p:cNvSpPr txBox="1">
            <a:spLocks noGrp="1"/>
          </p:cNvSpPr>
          <p:nvPr>
            <p:ph type="body" idx="22"/>
          </p:nvPr>
        </p:nvSpPr>
        <p:spPr>
          <a:xfrm>
            <a:off x="459728" y="5352862"/>
            <a:ext cx="8229600" cy="304800"/>
          </a:xfrm>
          <a:prstGeom prst="rect">
            <a:avLst/>
          </a:prstGeom>
          <a:noFill/>
          <a:ln>
            <a:noFill/>
          </a:ln>
        </p:spPr>
        <p:txBody>
          <a:bodyPr lIns="91425" tIns="91425" rIns="91425" bIns="91425" anchor="t" anchorCtr="0"/>
          <a:lstStyle>
            <a:lvl1pPr marL="0" marR="0" lvl="0" indent="0" algn="l" rtl="0">
              <a:spcBef>
                <a:spcPts val="1500"/>
              </a:spcBef>
              <a:buClr>
                <a:srgbClr val="007FA3"/>
              </a:buClr>
              <a:buSzPct val="100000"/>
              <a:buFont typeface="Arial"/>
              <a:buNone/>
              <a:defRPr sz="20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a:t>Edit Master text styles</a:t>
            </a:r>
          </a:p>
        </p:txBody>
      </p:sp>
      <p:sp>
        <p:nvSpPr>
          <p:cNvPr id="22" name="Shape 26"/>
          <p:cNvSpPr txBox="1">
            <a:spLocks noGrp="1"/>
          </p:cNvSpPr>
          <p:nvPr>
            <p:ph type="body" idx="23"/>
          </p:nvPr>
        </p:nvSpPr>
        <p:spPr>
          <a:xfrm>
            <a:off x="457200" y="2063730"/>
            <a:ext cx="8229600" cy="304800"/>
          </a:xfrm>
          <a:prstGeom prst="rect">
            <a:avLst/>
          </a:prstGeom>
          <a:noFill/>
          <a:ln>
            <a:noFill/>
          </a:ln>
        </p:spPr>
        <p:txBody>
          <a:bodyPr lIns="91425" tIns="91425" rIns="91425" bIns="91425" anchor="t" anchorCtr="0"/>
          <a:lstStyle>
            <a:lvl1pPr marL="0" marR="0" lvl="0" indent="0" algn="l" rtl="0">
              <a:spcBef>
                <a:spcPts val="1500"/>
              </a:spcBef>
              <a:buClr>
                <a:srgbClr val="007FA3"/>
              </a:buClr>
              <a:buSzPct val="100000"/>
              <a:buFont typeface="Arial"/>
              <a:buNone/>
              <a:defRPr sz="20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a:t>Edit Master text styles</a:t>
            </a:r>
          </a:p>
        </p:txBody>
      </p:sp>
      <p:sp>
        <p:nvSpPr>
          <p:cNvPr id="21" name="Text Placeholder 6"/>
          <p:cNvSpPr txBox="1">
            <a:spLocks/>
          </p:cNvSpPr>
          <p:nvPr userDrawn="1"/>
        </p:nvSpPr>
        <p:spPr>
          <a:xfrm>
            <a:off x="1692343" y="6431893"/>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a:t>
            </a:r>
            <a:r>
              <a:rPr lang="en-US" sz="1200" dirty="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28657010"/>
      </p:ext>
    </p:extLst>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pic>
        <p:nvPicPr>
          <p:cNvPr id="15" name="Shape 15" descr="Pearson Logo"/>
          <p:cNvPicPr preferRelativeResize="0"/>
          <p:nvPr/>
        </p:nvPicPr>
        <p:blipFill rotWithShape="1">
          <a:blip r:embed="rId1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4102572791"/>
      </p:ext>
    </p:extLst>
  </p:cSld>
  <p:clrMap bg1="lt1" tx1="dk1" bg2="dk2" tx2="lt2" accent1="accent1" accent2="accent2" accent3="accent3" accent4="accent4" accent5="accent5" accent6="accent6" hlink="hlink" folHlink="folHlink"/>
  <p:sldLayoutIdLst>
    <p:sldLayoutId id="2147483691" r:id="rId1"/>
    <p:sldLayoutId id="2147483737"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9" r:id="rId11"/>
    <p:sldLayoutId id="2147483740" r:id="rId12"/>
  </p:sldLayoutIdLst>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55.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54.png"/><Relationship Id="rId5" Type="http://schemas.openxmlformats.org/officeDocument/2006/relationships/image" Target="../media/image50.png"/><Relationship Id="rId4" Type="http://schemas.openxmlformats.org/officeDocument/2006/relationships/image" Target="../media/image53.wmf"/></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57.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75.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77.emf"/></Relationships>
</file>

<file path=ppt/slides/_rels/slide67.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Title 1"/>
          <p:cNvSpPr txBox="1">
            <a:spLocks noGrp="1"/>
          </p:cNvSpPr>
          <p:nvPr>
            <p:ph type="title"/>
          </p:nvPr>
        </p:nvSpPr>
        <p:spPr/>
        <p:txBody>
          <a:bodyPr/>
          <a:lstStyle/>
          <a:p>
            <a:r>
              <a:rPr lang="en-US" dirty="0"/>
              <a:t>The Practice of Computing Using Python</a:t>
            </a:r>
          </a:p>
        </p:txBody>
      </p:sp>
      <p:sp>
        <p:nvSpPr>
          <p:cNvPr id="196" name="Text Placeholder 2"/>
          <p:cNvSpPr txBox="1">
            <a:spLocks noGrp="1"/>
          </p:cNvSpPr>
          <p:nvPr>
            <p:ph type="body" idx="1"/>
          </p:nvPr>
        </p:nvSpPr>
        <p:spPr/>
        <p:txBody>
          <a:bodyPr/>
          <a:lstStyle/>
          <a:p>
            <a:r>
              <a:rPr lang="en-US" smtClean="0"/>
              <a:t>Third Edition</a:t>
            </a:r>
            <a:endParaRPr lang="en-IN" dirty="0"/>
          </a:p>
        </p:txBody>
      </p:sp>
      <p:sp>
        <p:nvSpPr>
          <p:cNvPr id="198" name="Text Placeholder 3"/>
          <p:cNvSpPr txBox="1">
            <a:spLocks noGrp="1"/>
          </p:cNvSpPr>
          <p:nvPr>
            <p:ph type="body" idx="2"/>
          </p:nvPr>
        </p:nvSpPr>
        <p:spPr/>
        <p:txBody>
          <a:bodyPr/>
          <a:lstStyle/>
          <a:p>
            <a:pPr lvl="0"/>
            <a:r>
              <a:rPr lang="en-US" dirty="0" smtClean="0">
                <a:sym typeface="Arial"/>
              </a:rPr>
              <a:t>Chapter </a:t>
            </a:r>
            <a:r>
              <a:rPr lang="en-US" dirty="0"/>
              <a:t>9</a:t>
            </a:r>
            <a:endParaRPr lang="en-US" dirty="0">
              <a:sym typeface="Arial"/>
            </a:endParaRPr>
          </a:p>
        </p:txBody>
      </p:sp>
      <p:sp>
        <p:nvSpPr>
          <p:cNvPr id="199" name="Text Placeholder 4"/>
          <p:cNvSpPr txBox="1">
            <a:spLocks noGrp="1"/>
          </p:cNvSpPr>
          <p:nvPr>
            <p:ph type="body" idx="3"/>
          </p:nvPr>
        </p:nvSpPr>
        <p:spPr/>
        <p:txBody>
          <a:bodyPr/>
          <a:lstStyle/>
          <a:p>
            <a:r>
              <a:rPr lang="en-US" dirty="0"/>
              <a:t>Dictionaries and Sets</a:t>
            </a:r>
          </a:p>
        </p:txBody>
      </p:sp>
      <p:pic>
        <p:nvPicPr>
          <p:cNvPr id="7" name="Picture 5" descr="Front Cover: The Practice of Computing Using Python Third Edition by Punch and Enbod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28" y="1669774"/>
            <a:ext cx="3551582" cy="4506084"/>
          </a:xfrm>
          <a:prstGeom prst="rect">
            <a:avLst/>
          </a:prstGeom>
        </p:spPr>
      </p:pic>
      <p:sp>
        <p:nvSpPr>
          <p:cNvPr id="2" name="Text Placeholder 6"/>
          <p:cNvSpPr>
            <a:spLocks noGrp="1"/>
          </p:cNvSpPr>
          <p:nvPr>
            <p:ph type="body" sz="quarter" idx="13"/>
          </p:nvPr>
        </p:nvSpPr>
        <p:spPr>
          <a:xfrm>
            <a:off x="1692343" y="6388975"/>
            <a:ext cx="7080250" cy="361498"/>
          </a:xfrm>
        </p:spPr>
        <p:txBody>
          <a:bodyPr/>
          <a:lstStyle/>
          <a:p>
            <a:pPr marL="101600" indent="0" algn="r">
              <a:buNone/>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a:t>
            </a:r>
            <a:r>
              <a:rPr lang="en-US" sz="1200" dirty="0">
                <a:latin typeface="Verdana" panose="020B0604030504040204" pitchFamily="34" charset="0"/>
                <a:ea typeface="Verdana" panose="020B0604030504040204" pitchFamily="34" charset="0"/>
                <a:cs typeface="Verdana" panose="020B0604030504040204" pitchFamily="34" charset="0"/>
              </a:rPr>
              <a:t>2017, 2013, </a:t>
            </a:r>
            <a:r>
              <a:rPr lang="en-US" sz="1200" dirty="0" smtClean="0">
                <a:latin typeface="Verdana" panose="020B0604030504040204" pitchFamily="34" charset="0"/>
                <a:ea typeface="Verdana" panose="020B0604030504040204" pitchFamily="34" charset="0"/>
                <a:cs typeface="Verdana" panose="020B0604030504040204" pitchFamily="34" charset="0"/>
              </a:rPr>
              <a:t>2011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6812589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itle 1"/>
          <p:cNvSpPr>
            <a:spLocks noGrp="1" noChangeArrowheads="1"/>
          </p:cNvSpPr>
          <p:nvPr>
            <p:ph type="title"/>
          </p:nvPr>
        </p:nvSpPr>
        <p:spPr/>
        <p:txBody>
          <a:bodyPr/>
          <a:lstStyle/>
          <a:p>
            <a:pPr eaLnBrk="1" hangingPunct="1"/>
            <a:r>
              <a:rPr lang="en-US" smtClean="0">
                <a:ea typeface="ＭＳ Ｐゴシック" pitchFamily="-107" charset="-128"/>
                <a:cs typeface="ＭＳ Ｐゴシック" pitchFamily="-107" charset="-128"/>
              </a:rPr>
              <a:t>Access dictionary elements</a:t>
            </a:r>
            <a:endParaRPr lang="en-US">
              <a:ea typeface="ＭＳ Ｐゴシック" pitchFamily="-107" charset="-128"/>
              <a:cs typeface="ＭＳ Ｐゴシック" pitchFamily="-107" charset="-128"/>
            </a:endParaRPr>
          </a:p>
        </p:txBody>
      </p:sp>
      <p:sp>
        <p:nvSpPr>
          <p:cNvPr id="28676" name="Content Placeholder 2"/>
          <p:cNvSpPr>
            <a:spLocks noGrp="1" noChangeArrowheads="1"/>
          </p:cNvSpPr>
          <p:nvPr>
            <p:ph type="body" idx="1"/>
          </p:nvPr>
        </p:nvSpPr>
        <p:spPr>
          <a:xfrm>
            <a:off x="457200" y="1600201"/>
            <a:ext cx="8229600" cy="459687"/>
          </a:xfrm>
        </p:spPr>
        <p:txBody>
          <a:bodyPr/>
          <a:lstStyle/>
          <a:p>
            <a:pPr eaLnBrk="1" hangingPunct="1">
              <a:buFont typeface="Wingdings" pitchFamily="-107" charset="2"/>
              <a:buNone/>
            </a:pPr>
            <a:r>
              <a:rPr lang="en-US" dirty="0" smtClean="0">
                <a:ea typeface="Arial" pitchFamily="-107" charset="0"/>
                <a:cs typeface="Arial" pitchFamily="-107" charset="0"/>
              </a:rPr>
              <a:t>Access requires </a:t>
            </a:r>
            <a:r>
              <a:rPr lang="en-US" dirty="0" smtClean="0">
                <a:latin typeface="Courier New"/>
                <a:ea typeface="Arial" pitchFamily="-107" charset="0"/>
                <a:cs typeface="Courier New"/>
              </a:rPr>
              <a:t>[ ]</a:t>
            </a:r>
            <a:r>
              <a:rPr lang="en-US" dirty="0" smtClean="0">
                <a:ea typeface="Arial" pitchFamily="-107" charset="0"/>
                <a:cs typeface="Arial" pitchFamily="-107" charset="0"/>
              </a:rPr>
              <a:t>, but the </a:t>
            </a:r>
            <a:r>
              <a:rPr lang="en-US" i="1" dirty="0" smtClean="0">
                <a:ea typeface="Arial" pitchFamily="-107" charset="0"/>
                <a:cs typeface="Arial" pitchFamily="-107" charset="0"/>
              </a:rPr>
              <a:t>key</a:t>
            </a:r>
            <a:r>
              <a:rPr lang="en-US" dirty="0" smtClean="0">
                <a:ea typeface="Arial" pitchFamily="-107" charset="0"/>
                <a:cs typeface="Arial" pitchFamily="-107" charset="0"/>
              </a:rPr>
              <a:t> is the index!</a:t>
            </a:r>
          </a:p>
        </p:txBody>
      </p:sp>
      <p:pic>
        <p:nvPicPr>
          <p:cNvPr id="5" name="Picture 4" descr="A line of code, as follows. My underscore d I c t equals left brace right brace."/>
          <p:cNvPicPr>
            <a:picLocks noChangeAspect="1"/>
          </p:cNvPicPr>
          <p:nvPr/>
        </p:nvPicPr>
        <p:blipFill>
          <a:blip r:embed="rId3"/>
          <a:stretch>
            <a:fillRect/>
          </a:stretch>
        </p:blipFill>
        <p:spPr>
          <a:xfrm>
            <a:off x="1258554" y="2220128"/>
            <a:ext cx="1469263" cy="426757"/>
          </a:xfrm>
          <a:prstGeom prst="rect">
            <a:avLst/>
          </a:prstGeom>
        </p:spPr>
      </p:pic>
      <p:sp>
        <p:nvSpPr>
          <p:cNvPr id="2" name="Text Placeholder 1"/>
          <p:cNvSpPr>
            <a:spLocks noGrp="1"/>
          </p:cNvSpPr>
          <p:nvPr>
            <p:ph type="body" idx="2"/>
          </p:nvPr>
        </p:nvSpPr>
        <p:spPr>
          <a:xfrm>
            <a:off x="457200" y="2686209"/>
            <a:ext cx="8229600" cy="426862"/>
          </a:xfrm>
        </p:spPr>
        <p:txBody>
          <a:bodyPr/>
          <a:lstStyle/>
          <a:p>
            <a:pPr lvl="1"/>
            <a:r>
              <a:rPr lang="en-US" dirty="0">
                <a:solidFill>
                  <a:srgbClr val="000000"/>
                </a:solidFill>
                <a:ea typeface="Arial" pitchFamily="-107" charset="0"/>
                <a:cs typeface="Arial" pitchFamily="-107" charset="0"/>
              </a:rPr>
              <a:t>an empty dictionary</a:t>
            </a:r>
            <a:r>
              <a:rPr lang="en-US" dirty="0">
                <a:solidFill>
                  <a:srgbClr val="000000"/>
                </a:solidFill>
                <a:latin typeface="Courier New" pitchFamily="-107" charset="0"/>
                <a:ea typeface="Courier New" pitchFamily="-107" charset="0"/>
                <a:cs typeface="Courier New" pitchFamily="-107" charset="0"/>
              </a:rPr>
              <a:t> </a:t>
            </a:r>
          </a:p>
        </p:txBody>
      </p:sp>
      <p:pic>
        <p:nvPicPr>
          <p:cNvPr id="10" name="Picture 9" descr="A line of code, as follows. My underscore d I c t left bracket quote bill quote right bracket equals 25."/>
          <p:cNvPicPr>
            <a:picLocks noChangeAspect="1"/>
          </p:cNvPicPr>
          <p:nvPr/>
        </p:nvPicPr>
        <p:blipFill>
          <a:blip r:embed="rId4"/>
          <a:stretch>
            <a:fillRect/>
          </a:stretch>
        </p:blipFill>
        <p:spPr>
          <a:xfrm>
            <a:off x="1450275" y="3267192"/>
            <a:ext cx="2133785" cy="377985"/>
          </a:xfrm>
          <a:prstGeom prst="rect">
            <a:avLst/>
          </a:prstGeom>
        </p:spPr>
      </p:pic>
      <p:sp>
        <p:nvSpPr>
          <p:cNvPr id="3" name="Text Placeholder 2"/>
          <p:cNvSpPr>
            <a:spLocks noGrp="1"/>
          </p:cNvSpPr>
          <p:nvPr>
            <p:ph type="body" idx="12"/>
          </p:nvPr>
        </p:nvSpPr>
        <p:spPr>
          <a:xfrm>
            <a:off x="457200" y="3860309"/>
            <a:ext cx="3231222" cy="511470"/>
          </a:xfrm>
        </p:spPr>
        <p:txBody>
          <a:bodyPr/>
          <a:lstStyle/>
          <a:p>
            <a:pPr lvl="1"/>
            <a:r>
              <a:rPr lang="en-US" dirty="0">
                <a:solidFill>
                  <a:srgbClr val="000000"/>
                </a:solidFill>
                <a:ea typeface="Arial" pitchFamily="-107" charset="0"/>
                <a:cs typeface="Arial" pitchFamily="-107" charset="0"/>
              </a:rPr>
              <a:t>added the pair </a:t>
            </a:r>
            <a:r>
              <a:rPr lang="fr-FR" dirty="0">
                <a:solidFill>
                  <a:srgbClr val="000000"/>
                </a:solidFill>
                <a:ea typeface="Arial" pitchFamily="-107" charset="0"/>
                <a:cs typeface="Arial" pitchFamily="-107" charset="0"/>
              </a:rPr>
              <a:t>'</a:t>
            </a:r>
            <a:r>
              <a:rPr lang="en-US" dirty="0">
                <a:solidFill>
                  <a:srgbClr val="000000"/>
                </a:solidFill>
                <a:ea typeface="Arial" pitchFamily="-107" charset="0"/>
                <a:cs typeface="Arial" pitchFamily="-107" charset="0"/>
              </a:rPr>
              <a:t>bill</a:t>
            </a:r>
            <a:r>
              <a:rPr lang="fr-FR" dirty="0">
                <a:solidFill>
                  <a:srgbClr val="000000"/>
                </a:solidFill>
                <a:ea typeface="Arial" pitchFamily="-107" charset="0"/>
                <a:cs typeface="Arial" pitchFamily="-107" charset="0"/>
              </a:rPr>
              <a:t>'</a:t>
            </a:r>
            <a:r>
              <a:rPr lang="en-US" dirty="0">
                <a:solidFill>
                  <a:srgbClr val="000000"/>
                </a:solidFill>
                <a:ea typeface="Arial" pitchFamily="-107" charset="0"/>
                <a:cs typeface="Arial" pitchFamily="-107" charset="0"/>
              </a:rPr>
              <a:t>:</a:t>
            </a:r>
            <a:r>
              <a:rPr lang="en-US" dirty="0" smtClean="0">
                <a:solidFill>
                  <a:srgbClr val="000000"/>
                </a:solidFill>
                <a:ea typeface="Arial" pitchFamily="-107" charset="0"/>
                <a:cs typeface="Arial" pitchFamily="-107" charset="0"/>
              </a:rPr>
              <a:t>25</a:t>
            </a:r>
            <a:endParaRPr lang="en-US" dirty="0">
              <a:solidFill>
                <a:srgbClr val="000000"/>
              </a:solidFill>
              <a:ea typeface="Arial" pitchFamily="-107" charset="0"/>
              <a:cs typeface="Arial" pitchFamily="-107" charset="0"/>
            </a:endParaRPr>
          </a:p>
        </p:txBody>
      </p:sp>
      <p:pic>
        <p:nvPicPr>
          <p:cNvPr id="6" name="Picture 5" descr="A line of code, as follows. Print left parenthesis my underscore d I c t left bracket quote bill quote right bracket right parenthesis."/>
          <p:cNvPicPr>
            <a:picLocks noChangeAspect="1"/>
          </p:cNvPicPr>
          <p:nvPr/>
        </p:nvPicPr>
        <p:blipFill>
          <a:blip r:embed="rId5"/>
          <a:stretch>
            <a:fillRect/>
          </a:stretch>
        </p:blipFill>
        <p:spPr>
          <a:xfrm>
            <a:off x="860353" y="4349146"/>
            <a:ext cx="2932430" cy="426757"/>
          </a:xfrm>
          <a:prstGeom prst="rect">
            <a:avLst/>
          </a:prstGeom>
        </p:spPr>
      </p:pic>
      <p:sp>
        <p:nvSpPr>
          <p:cNvPr id="4" name="Text Placeholder 3"/>
          <p:cNvSpPr>
            <a:spLocks noGrp="1"/>
          </p:cNvSpPr>
          <p:nvPr>
            <p:ph type="body" idx="13"/>
          </p:nvPr>
        </p:nvSpPr>
        <p:spPr>
          <a:xfrm>
            <a:off x="457200" y="4753270"/>
            <a:ext cx="2368193" cy="433958"/>
          </a:xfrm>
        </p:spPr>
        <p:txBody>
          <a:bodyPr/>
          <a:lstStyle/>
          <a:p>
            <a:pPr lvl="1"/>
            <a:r>
              <a:rPr lang="en-US" dirty="0">
                <a:solidFill>
                  <a:srgbClr val="000000"/>
                </a:solidFill>
                <a:ea typeface="Arial" pitchFamily="-107" charset="0"/>
                <a:cs typeface="Arial" pitchFamily="-107" charset="0"/>
              </a:rPr>
              <a:t>prints </a:t>
            </a:r>
            <a:r>
              <a:rPr lang="en-US" dirty="0" smtClean="0">
                <a:solidFill>
                  <a:srgbClr val="000000"/>
                </a:solidFill>
                <a:latin typeface="Courier New" pitchFamily="-107" charset="0"/>
                <a:ea typeface="Courier New" pitchFamily="-107" charset="0"/>
                <a:cs typeface="Courier New" pitchFamily="-107" charset="0"/>
              </a:rPr>
              <a:t>25</a:t>
            </a:r>
            <a:endParaRPr lang="en-US" dirty="0">
              <a:solidFill>
                <a:srgbClr val="000000"/>
              </a:solidFill>
              <a:latin typeface="Courier New" pitchFamily="-107" charset="0"/>
              <a:ea typeface="Courier New" pitchFamily="-107" charset="0"/>
              <a:cs typeface="Courier New" pitchFamily="-107" charset="0"/>
            </a:endParaRPr>
          </a:p>
        </p:txBody>
      </p:sp>
    </p:spTree>
    <p:extLst>
      <p:ext uri="{BB962C8B-B14F-4D97-AF65-F5344CB8AC3E}">
        <p14:creationId xmlns:p14="http://schemas.microsoft.com/office/powerpoint/2010/main" val="33150038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 are mutable</a:t>
            </a:r>
            <a:endParaRPr lang="en-US" dirty="0"/>
          </a:p>
        </p:txBody>
      </p:sp>
      <p:sp>
        <p:nvSpPr>
          <p:cNvPr id="3" name="Content Placeholder 2"/>
          <p:cNvSpPr>
            <a:spLocks noGrp="1"/>
          </p:cNvSpPr>
          <p:nvPr>
            <p:ph idx="1"/>
          </p:nvPr>
        </p:nvSpPr>
        <p:spPr>
          <a:xfrm>
            <a:off x="457200" y="1371600"/>
            <a:ext cx="8229600" cy="1299681"/>
          </a:xfrm>
        </p:spPr>
        <p:txBody>
          <a:bodyPr/>
          <a:lstStyle/>
          <a:p>
            <a:r>
              <a:rPr lang="en-US" dirty="0" smtClean="0"/>
              <a:t>Like lists, dictionaries are a mutable data structure</a:t>
            </a:r>
          </a:p>
          <a:p>
            <a:pPr lvl="1"/>
            <a:r>
              <a:rPr lang="en-US" dirty="0" smtClean="0"/>
              <a:t>you can change the object via various operations, such as index assignment</a:t>
            </a:r>
          </a:p>
        </p:txBody>
      </p:sp>
      <p:pic>
        <p:nvPicPr>
          <p:cNvPr id="4" name="Picture 3" descr=" A line of code, as follows. My underscore d I c t equals left brace quote bill quote colon 3 comma quote rich quote colon 10 right brace"/>
          <p:cNvPicPr>
            <a:picLocks noChangeAspect="1"/>
          </p:cNvPicPr>
          <p:nvPr/>
        </p:nvPicPr>
        <p:blipFill>
          <a:blip r:embed="rId2"/>
          <a:stretch>
            <a:fillRect/>
          </a:stretch>
        </p:blipFill>
        <p:spPr>
          <a:xfrm>
            <a:off x="559942" y="2838667"/>
            <a:ext cx="6819880" cy="728164"/>
          </a:xfrm>
          <a:prstGeom prst="rect">
            <a:avLst/>
          </a:prstGeom>
        </p:spPr>
      </p:pic>
      <p:pic>
        <p:nvPicPr>
          <p:cNvPr id="5" name="Picture 4" descr="A line of code, as follows. Print left parenthesis my underscore d I c t left bracket quote bill quote right bracket right parenthesis hash prints 2."/>
          <p:cNvPicPr>
            <a:picLocks noChangeAspect="1"/>
          </p:cNvPicPr>
          <p:nvPr/>
        </p:nvPicPr>
        <p:blipFill>
          <a:blip r:embed="rId3"/>
          <a:stretch>
            <a:fillRect/>
          </a:stretch>
        </p:blipFill>
        <p:spPr>
          <a:xfrm>
            <a:off x="457200" y="3584757"/>
            <a:ext cx="8041321" cy="749873"/>
          </a:xfrm>
          <a:prstGeom prst="rect">
            <a:avLst/>
          </a:prstGeom>
        </p:spPr>
      </p:pic>
      <p:pic>
        <p:nvPicPr>
          <p:cNvPr id="6" name="Picture 5" descr="A line of code, as follows. My underscore d I c t left bracket quote bill quote right bracket equals 100."/>
          <p:cNvPicPr>
            <a:picLocks noChangeAspect="1"/>
          </p:cNvPicPr>
          <p:nvPr/>
        </p:nvPicPr>
        <p:blipFill>
          <a:blip r:embed="rId4"/>
          <a:stretch>
            <a:fillRect/>
          </a:stretch>
        </p:blipFill>
        <p:spPr>
          <a:xfrm>
            <a:off x="559942" y="4253218"/>
            <a:ext cx="4895512" cy="749873"/>
          </a:xfrm>
          <a:prstGeom prst="rect">
            <a:avLst/>
          </a:prstGeom>
        </p:spPr>
      </p:pic>
      <p:pic>
        <p:nvPicPr>
          <p:cNvPr id="7" name="Picture 6" descr="A line of code, as follows. Print left parenthesis my underscore d I c t left bracket quote bill quote right bracket right parenthesis hash prints 100."/>
          <p:cNvPicPr>
            <a:picLocks noChangeAspect="1"/>
          </p:cNvPicPr>
          <p:nvPr/>
        </p:nvPicPr>
        <p:blipFill>
          <a:blip r:embed="rId5"/>
          <a:stretch>
            <a:fillRect/>
          </a:stretch>
        </p:blipFill>
        <p:spPr>
          <a:xfrm>
            <a:off x="337961" y="5132782"/>
            <a:ext cx="8160560" cy="722641"/>
          </a:xfrm>
          <a:prstGeom prst="rect">
            <a:avLst/>
          </a:prstGeom>
        </p:spPr>
      </p:pic>
    </p:spTree>
    <p:extLst>
      <p:ext uri="{BB962C8B-B14F-4D97-AF65-F5344CB8AC3E}">
        <p14:creationId xmlns:p14="http://schemas.microsoft.com/office/powerpoint/2010/main" val="40804137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itle 1"/>
          <p:cNvSpPr>
            <a:spLocks noGrp="1" noChangeArrowheads="1"/>
          </p:cNvSpPr>
          <p:nvPr>
            <p:ph type="title"/>
          </p:nvPr>
        </p:nvSpPr>
        <p:spPr/>
        <p:txBody>
          <a:bodyPr/>
          <a:lstStyle/>
          <a:p>
            <a:pPr eaLnBrk="1" hangingPunct="1"/>
            <a:r>
              <a:rPr lang="en-US" dirty="0" smtClean="0">
                <a:ea typeface="ＭＳ Ｐゴシック" pitchFamily="-107" charset="-128"/>
                <a:cs typeface="ＭＳ Ｐゴシック" pitchFamily="-107" charset="-128"/>
              </a:rPr>
              <a:t>Again, Common Operators</a:t>
            </a:r>
            <a:endParaRPr lang="en-US" dirty="0">
              <a:ea typeface="ＭＳ Ｐゴシック" pitchFamily="-107" charset="-128"/>
              <a:cs typeface="ＭＳ Ｐゴシック" pitchFamily="-107" charset="-128"/>
            </a:endParaRPr>
          </a:p>
        </p:txBody>
      </p:sp>
      <p:sp>
        <p:nvSpPr>
          <p:cNvPr id="28676" name="Content Placeholder 4"/>
          <p:cNvSpPr>
            <a:spLocks noGrp="1" noChangeArrowheads="1"/>
          </p:cNvSpPr>
          <p:nvPr>
            <p:ph type="body" idx="1"/>
          </p:nvPr>
        </p:nvSpPr>
        <p:spPr>
          <a:xfrm>
            <a:off x="457200" y="1600201"/>
            <a:ext cx="8229600" cy="459687"/>
          </a:xfrm>
        </p:spPr>
        <p:txBody>
          <a:bodyPr/>
          <a:lstStyle/>
          <a:p>
            <a:pPr eaLnBrk="1" hangingPunct="1">
              <a:buFont typeface="Wingdings" pitchFamily="-107" charset="2"/>
              <a:buNone/>
            </a:pPr>
            <a:r>
              <a:rPr lang="en-US" sz="2000" dirty="0">
                <a:ea typeface="Arial" pitchFamily="-107" charset="0"/>
                <a:cs typeface="Arial" pitchFamily="-107" charset="0"/>
              </a:rPr>
              <a:t>Like others, dictionaries respond to these</a:t>
            </a:r>
          </a:p>
        </p:txBody>
      </p:sp>
      <p:pic>
        <p:nvPicPr>
          <p:cNvPr id="8" name="Picture 7" descr="A line of code, as follows. L e n left parenthesis my underscore d I c t right parenthesis."/>
          <p:cNvPicPr>
            <a:picLocks noChangeAspect="1"/>
          </p:cNvPicPr>
          <p:nvPr/>
        </p:nvPicPr>
        <p:blipFill>
          <a:blip r:embed="rId3"/>
          <a:stretch>
            <a:fillRect/>
          </a:stretch>
        </p:blipFill>
        <p:spPr>
          <a:xfrm>
            <a:off x="1246360" y="2246162"/>
            <a:ext cx="1766092" cy="466216"/>
          </a:xfrm>
          <a:prstGeom prst="rect">
            <a:avLst/>
          </a:prstGeom>
        </p:spPr>
      </p:pic>
      <p:sp>
        <p:nvSpPr>
          <p:cNvPr id="2" name="Text Placeholder 1"/>
          <p:cNvSpPr>
            <a:spLocks noGrp="1"/>
          </p:cNvSpPr>
          <p:nvPr>
            <p:ph type="body" idx="2"/>
          </p:nvPr>
        </p:nvSpPr>
        <p:spPr>
          <a:xfrm>
            <a:off x="457200" y="2638268"/>
            <a:ext cx="8229600" cy="426862"/>
          </a:xfrm>
        </p:spPr>
        <p:txBody>
          <a:bodyPr/>
          <a:lstStyle/>
          <a:p>
            <a:pPr lvl="1" eaLnBrk="1" hangingPunct="1"/>
            <a:r>
              <a:rPr lang="en-US" sz="2000" dirty="0"/>
              <a:t>number of key</a:t>
            </a:r>
            <a:r>
              <a:rPr lang="en-US" sz="2000" dirty="0" smtClean="0"/>
              <a:t>: value </a:t>
            </a:r>
            <a:r>
              <a:rPr lang="en-US" sz="2000" b="1" dirty="0"/>
              <a:t>pairs </a:t>
            </a:r>
            <a:r>
              <a:rPr lang="en-US" sz="2000" dirty="0"/>
              <a:t>in the dictionary</a:t>
            </a:r>
          </a:p>
        </p:txBody>
      </p:sp>
      <p:pic>
        <p:nvPicPr>
          <p:cNvPr id="11" name="Picture 10" descr="A line of code, as follows. Element in my underscore d I c t"/>
          <p:cNvPicPr>
            <a:picLocks noChangeAspect="1"/>
          </p:cNvPicPr>
          <p:nvPr/>
        </p:nvPicPr>
        <p:blipFill>
          <a:blip r:embed="rId4"/>
          <a:stretch>
            <a:fillRect/>
          </a:stretch>
        </p:blipFill>
        <p:spPr>
          <a:xfrm>
            <a:off x="1246360" y="3290758"/>
            <a:ext cx="2418877" cy="428487"/>
          </a:xfrm>
          <a:prstGeom prst="rect">
            <a:avLst/>
          </a:prstGeom>
        </p:spPr>
      </p:pic>
      <p:sp>
        <p:nvSpPr>
          <p:cNvPr id="3" name="Text Placeholder 2"/>
          <p:cNvSpPr>
            <a:spLocks noGrp="1"/>
          </p:cNvSpPr>
          <p:nvPr>
            <p:ph type="body" idx="12"/>
          </p:nvPr>
        </p:nvSpPr>
        <p:spPr>
          <a:xfrm>
            <a:off x="457199" y="3860309"/>
            <a:ext cx="5994971" cy="426775"/>
          </a:xfrm>
        </p:spPr>
        <p:txBody>
          <a:bodyPr/>
          <a:lstStyle/>
          <a:p>
            <a:pPr lvl="1" eaLnBrk="1" hangingPunct="1"/>
            <a:r>
              <a:rPr lang="en-US" sz="2000" dirty="0" err="1"/>
              <a:t>boolean</a:t>
            </a:r>
            <a:r>
              <a:rPr lang="en-US" sz="2000" dirty="0"/>
              <a:t>, is </a:t>
            </a:r>
            <a:r>
              <a:rPr lang="en-US" sz="2000" dirty="0">
                <a:latin typeface="Courier New" pitchFamily="-107" charset="0"/>
              </a:rPr>
              <a:t>element</a:t>
            </a:r>
            <a:r>
              <a:rPr lang="en-US" sz="2000" dirty="0"/>
              <a:t> a </a:t>
            </a:r>
            <a:r>
              <a:rPr lang="en-US" sz="2000" b="1" u="sng" dirty="0"/>
              <a:t>key</a:t>
            </a:r>
            <a:r>
              <a:rPr lang="en-US" sz="2000" dirty="0"/>
              <a:t>  in the dictionary</a:t>
            </a:r>
          </a:p>
        </p:txBody>
      </p:sp>
      <p:pic>
        <p:nvPicPr>
          <p:cNvPr id="13" name="Picture 12" descr="A line of code, as follows. For key in my underscore d I c t colon."/>
          <p:cNvPicPr>
            <a:picLocks noChangeAspect="1"/>
          </p:cNvPicPr>
          <p:nvPr/>
        </p:nvPicPr>
        <p:blipFill>
          <a:blip r:embed="rId5"/>
          <a:stretch>
            <a:fillRect/>
          </a:stretch>
        </p:blipFill>
        <p:spPr>
          <a:xfrm>
            <a:off x="1246360" y="4607547"/>
            <a:ext cx="2604334" cy="438774"/>
          </a:xfrm>
          <a:prstGeom prst="rect">
            <a:avLst/>
          </a:prstGeom>
        </p:spPr>
      </p:pic>
      <p:sp>
        <p:nvSpPr>
          <p:cNvPr id="4" name="Text Placeholder 3"/>
          <p:cNvSpPr>
            <a:spLocks noGrp="1"/>
          </p:cNvSpPr>
          <p:nvPr>
            <p:ph type="body" idx="13"/>
          </p:nvPr>
        </p:nvSpPr>
        <p:spPr>
          <a:xfrm>
            <a:off x="457200" y="5082263"/>
            <a:ext cx="6950467" cy="433958"/>
          </a:xfrm>
        </p:spPr>
        <p:txBody>
          <a:bodyPr/>
          <a:lstStyle/>
          <a:p>
            <a:pPr lvl="1" eaLnBrk="1" hangingPunct="1"/>
            <a:r>
              <a:rPr lang="en-US" sz="2000" dirty="0"/>
              <a:t>iterates through the </a:t>
            </a:r>
            <a:r>
              <a:rPr lang="en-US" sz="2000" b="1" dirty="0"/>
              <a:t>keys </a:t>
            </a:r>
            <a:r>
              <a:rPr lang="en-US" sz="2000" dirty="0"/>
              <a:t>of a dictionary</a:t>
            </a:r>
          </a:p>
        </p:txBody>
      </p:sp>
    </p:spTree>
    <p:extLst>
      <p:ext uri="{BB962C8B-B14F-4D97-AF65-F5344CB8AC3E}">
        <p14:creationId xmlns:p14="http://schemas.microsoft.com/office/powerpoint/2010/main" val="27031920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en-US" sz="3400" dirty="0" smtClean="0">
                <a:solidFill>
                  <a:schemeClr val="tx2"/>
                </a:solidFill>
                <a:latin typeface="Times New Roman" panose="02020603050405020304" pitchFamily="18" charset="0"/>
                <a:ea typeface="ＭＳ Ｐゴシック" pitchFamily="-107" charset="-128"/>
                <a:cs typeface="Times New Roman" panose="02020603050405020304" pitchFamily="18" charset="0"/>
              </a:rPr>
              <a:t>Fewer Methods</a:t>
            </a:r>
            <a:endParaRPr lang="en-US" sz="340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1"/>
            <a:ext cx="8229600" cy="548832"/>
          </a:xfrm>
        </p:spPr>
        <p:txBody>
          <a:bodyPr/>
          <a:lstStyle/>
          <a:p>
            <a:r>
              <a:rPr lang="en-US" dirty="0" smtClean="0"/>
              <a:t>Only 9 methods in total. Here are some</a:t>
            </a:r>
            <a:endParaRPr lang="en-US" dirty="0"/>
          </a:p>
        </p:txBody>
      </p:sp>
      <p:pic>
        <p:nvPicPr>
          <p:cNvPr id="57" name="Picture 56" descr="A line of code, as follows. Key in my underscore d I c t."/>
          <p:cNvPicPr>
            <a:picLocks noChangeAspect="1"/>
          </p:cNvPicPr>
          <p:nvPr/>
        </p:nvPicPr>
        <p:blipFill>
          <a:blip r:embed="rId2"/>
          <a:stretch>
            <a:fillRect/>
          </a:stretch>
        </p:blipFill>
        <p:spPr>
          <a:xfrm>
            <a:off x="502335" y="2149033"/>
            <a:ext cx="3200677" cy="640135"/>
          </a:xfrm>
          <a:prstGeom prst="rect">
            <a:avLst/>
          </a:prstGeom>
        </p:spPr>
      </p:pic>
      <p:sp>
        <p:nvSpPr>
          <p:cNvPr id="24" name="Text Placeholder 23"/>
          <p:cNvSpPr>
            <a:spLocks noGrp="1"/>
          </p:cNvSpPr>
          <p:nvPr>
            <p:ph type="body" idx="13"/>
          </p:nvPr>
        </p:nvSpPr>
        <p:spPr>
          <a:xfrm>
            <a:off x="599830" y="2747986"/>
            <a:ext cx="4214570" cy="445519"/>
          </a:xfrm>
        </p:spPr>
        <p:txBody>
          <a:bodyPr/>
          <a:lstStyle/>
          <a:p>
            <a:r>
              <a:rPr lang="en-US" dirty="0"/>
              <a:t>does the key exist in the </a:t>
            </a:r>
            <a:r>
              <a:rPr lang="en-US" dirty="0" smtClean="0"/>
              <a:t>dictionary</a:t>
            </a:r>
            <a:endParaRPr lang="en-US" dirty="0"/>
          </a:p>
        </p:txBody>
      </p:sp>
      <p:pic>
        <p:nvPicPr>
          <p:cNvPr id="67" name="Picture 66" descr="A line of code, as follows. My underscore d I c t period clear left parenthesis right parenthesis"/>
          <p:cNvPicPr>
            <a:picLocks noChangeAspect="1"/>
          </p:cNvPicPr>
          <p:nvPr/>
        </p:nvPicPr>
        <p:blipFill>
          <a:blip r:embed="rId3"/>
          <a:stretch>
            <a:fillRect/>
          </a:stretch>
        </p:blipFill>
        <p:spPr>
          <a:xfrm>
            <a:off x="502335" y="3351203"/>
            <a:ext cx="3432345" cy="636903"/>
          </a:xfrm>
          <a:prstGeom prst="rect">
            <a:avLst/>
          </a:prstGeom>
        </p:spPr>
      </p:pic>
      <p:sp>
        <p:nvSpPr>
          <p:cNvPr id="5" name="Text Placeholder 4"/>
          <p:cNvSpPr>
            <a:spLocks noGrp="1"/>
          </p:cNvSpPr>
          <p:nvPr>
            <p:ph type="body" idx="14"/>
          </p:nvPr>
        </p:nvSpPr>
        <p:spPr>
          <a:xfrm>
            <a:off x="3703012" y="3376598"/>
            <a:ext cx="2836741" cy="468096"/>
          </a:xfrm>
        </p:spPr>
        <p:txBody>
          <a:bodyPr/>
          <a:lstStyle/>
          <a:p>
            <a:r>
              <a:rPr lang="en-US" dirty="0">
                <a:ea typeface="Arial" pitchFamily="-107" charset="0"/>
                <a:cs typeface="Arial" pitchFamily="-107" charset="0"/>
              </a:rPr>
              <a:t>– </a:t>
            </a:r>
            <a:r>
              <a:rPr lang="en-US" dirty="0" smtClean="0">
                <a:ea typeface="Arial" pitchFamily="-107" charset="0"/>
                <a:cs typeface="Arial" pitchFamily="-107" charset="0"/>
              </a:rPr>
              <a:t> </a:t>
            </a:r>
            <a:r>
              <a:rPr lang="en-US" dirty="0" smtClean="0"/>
              <a:t>empty the dictionary</a:t>
            </a:r>
            <a:endParaRPr lang="en-US" dirty="0"/>
          </a:p>
        </p:txBody>
      </p:sp>
      <p:pic>
        <p:nvPicPr>
          <p:cNvPr id="68" name="Picture 67" descr="A line of code, as follows. My underscore d I c t period update left parenthesis your Di c t right parenthesis."/>
          <p:cNvPicPr>
            <a:picLocks noChangeAspect="1"/>
          </p:cNvPicPr>
          <p:nvPr/>
        </p:nvPicPr>
        <p:blipFill>
          <a:blip r:embed="rId4"/>
          <a:stretch>
            <a:fillRect/>
          </a:stretch>
        </p:blipFill>
        <p:spPr>
          <a:xfrm>
            <a:off x="502335" y="3988420"/>
            <a:ext cx="5078408" cy="640135"/>
          </a:xfrm>
          <a:prstGeom prst="rect">
            <a:avLst/>
          </a:prstGeom>
        </p:spPr>
      </p:pic>
      <p:sp>
        <p:nvSpPr>
          <p:cNvPr id="69" name="Text Placeholder 68"/>
          <p:cNvSpPr>
            <a:spLocks noGrp="1"/>
          </p:cNvSpPr>
          <p:nvPr>
            <p:ph type="body" idx="15"/>
          </p:nvPr>
        </p:nvSpPr>
        <p:spPr>
          <a:xfrm>
            <a:off x="5437523" y="4011387"/>
            <a:ext cx="1888694" cy="416649"/>
          </a:xfrm>
        </p:spPr>
        <p:txBody>
          <a:bodyPr/>
          <a:lstStyle/>
          <a:p>
            <a:r>
              <a:rPr lang="en-US" dirty="0">
                <a:ea typeface="Arial" pitchFamily="-107" charset="0"/>
                <a:cs typeface="Arial" pitchFamily="-107" charset="0"/>
              </a:rPr>
              <a:t>– </a:t>
            </a:r>
            <a:r>
              <a:rPr lang="en-US" dirty="0" smtClean="0"/>
              <a:t>for each key </a:t>
            </a:r>
            <a:endParaRPr lang="en-US" dirty="0"/>
          </a:p>
        </p:txBody>
      </p:sp>
      <p:pic>
        <p:nvPicPr>
          <p:cNvPr id="74" name="Picture 73" descr="A line of code reads as follows. In your d I c t comma updates my underscore d I c t with that key forward slash value pair. "/>
          <p:cNvPicPr>
            <a:picLocks noChangeAspect="1"/>
          </p:cNvPicPr>
          <p:nvPr/>
        </p:nvPicPr>
        <p:blipFill>
          <a:blip r:embed="rId5"/>
          <a:stretch>
            <a:fillRect/>
          </a:stretch>
        </p:blipFill>
        <p:spPr>
          <a:xfrm>
            <a:off x="816070" y="4350078"/>
            <a:ext cx="7350061" cy="580685"/>
          </a:xfrm>
          <a:prstGeom prst="rect">
            <a:avLst/>
          </a:prstGeom>
        </p:spPr>
      </p:pic>
      <p:sp>
        <p:nvSpPr>
          <p:cNvPr id="75" name="Picture 74"/>
          <p:cNvSpPr/>
          <p:nvPr/>
        </p:nvSpPr>
        <p:spPr>
          <a:xfrm>
            <a:off x="594389" y="4952787"/>
            <a:ext cx="2743059" cy="461665"/>
          </a:xfrm>
          <a:prstGeom prst="rect">
            <a:avLst/>
          </a:prstGeom>
        </p:spPr>
        <p:txBody>
          <a:bodyPr wrap="none">
            <a:spAutoFit/>
          </a:bodyPr>
          <a:lstStyle/>
          <a:p>
            <a:pPr marL="342900" indent="-342900">
              <a:buClr>
                <a:schemeClr val="tx2"/>
              </a:buClr>
              <a:buFont typeface="Arial" panose="020B0604020202020204" pitchFamily="34" charset="0"/>
              <a:buChar char="•"/>
            </a:pPr>
            <a:r>
              <a:rPr lang="en-US" sz="2400" dirty="0" err="1">
                <a:latin typeface="Courier New"/>
                <a:ea typeface="Arial" pitchFamily="-107" charset="0"/>
                <a:cs typeface="Courier New"/>
              </a:rPr>
              <a:t>my_dict.copy</a:t>
            </a:r>
            <a:endParaRPr lang="en-US" sz="2400" dirty="0"/>
          </a:p>
        </p:txBody>
      </p:sp>
      <p:sp>
        <p:nvSpPr>
          <p:cNvPr id="8" name="Text Placeholder 7"/>
          <p:cNvSpPr>
            <a:spLocks noGrp="1"/>
          </p:cNvSpPr>
          <p:nvPr>
            <p:ph type="body" idx="17"/>
          </p:nvPr>
        </p:nvSpPr>
        <p:spPr>
          <a:xfrm>
            <a:off x="3282363" y="4971199"/>
            <a:ext cx="2109627" cy="432236"/>
          </a:xfrm>
        </p:spPr>
        <p:txBody>
          <a:bodyPr/>
          <a:lstStyle/>
          <a:p>
            <a:pPr lvl="0"/>
            <a:r>
              <a:rPr lang="en-US" dirty="0">
                <a:ea typeface="Arial" pitchFamily="-107" charset="0"/>
                <a:cs typeface="Arial" pitchFamily="-107" charset="0"/>
              </a:rPr>
              <a:t>– </a:t>
            </a:r>
            <a:r>
              <a:rPr lang="en-US" dirty="0" smtClean="0">
                <a:solidFill>
                  <a:srgbClr val="000000"/>
                </a:solidFill>
              </a:rPr>
              <a:t>shallow </a:t>
            </a:r>
            <a:r>
              <a:rPr lang="en-US" dirty="0">
                <a:solidFill>
                  <a:srgbClr val="000000"/>
                </a:solidFill>
              </a:rPr>
              <a:t>copy</a:t>
            </a:r>
          </a:p>
        </p:txBody>
      </p:sp>
      <p:sp>
        <p:nvSpPr>
          <p:cNvPr id="76" name="Picture 75"/>
          <p:cNvSpPr/>
          <p:nvPr/>
        </p:nvSpPr>
        <p:spPr>
          <a:xfrm>
            <a:off x="599830" y="5551049"/>
            <a:ext cx="3480440" cy="461665"/>
          </a:xfrm>
          <a:prstGeom prst="rect">
            <a:avLst/>
          </a:prstGeom>
        </p:spPr>
        <p:txBody>
          <a:bodyPr wrap="none">
            <a:spAutoFit/>
          </a:bodyPr>
          <a:lstStyle/>
          <a:p>
            <a:pPr marL="342900" indent="-342900">
              <a:buClr>
                <a:schemeClr val="tx2"/>
              </a:buClr>
              <a:buFont typeface="Arial" panose="020B0604020202020204" pitchFamily="34" charset="0"/>
              <a:buChar char="•"/>
            </a:pPr>
            <a:r>
              <a:rPr lang="en-US" sz="2400" dirty="0" err="1">
                <a:latin typeface="Courier New"/>
                <a:ea typeface="Arial" pitchFamily="-107" charset="0"/>
                <a:cs typeface="Courier New"/>
              </a:rPr>
              <a:t>my_dict.pop</a:t>
            </a:r>
            <a:r>
              <a:rPr lang="en-US" sz="2400" dirty="0">
                <a:latin typeface="Courier New"/>
                <a:ea typeface="Arial" pitchFamily="-107" charset="0"/>
                <a:cs typeface="Courier New"/>
              </a:rPr>
              <a:t>(key)</a:t>
            </a:r>
            <a:endParaRPr lang="en-US" sz="2400" dirty="0"/>
          </a:p>
        </p:txBody>
      </p:sp>
      <p:sp>
        <p:nvSpPr>
          <p:cNvPr id="9" name="Text Placeholder 8"/>
          <p:cNvSpPr>
            <a:spLocks noGrp="1"/>
          </p:cNvSpPr>
          <p:nvPr>
            <p:ph type="body" idx="18"/>
          </p:nvPr>
        </p:nvSpPr>
        <p:spPr>
          <a:xfrm>
            <a:off x="3872536" y="5557884"/>
            <a:ext cx="3338008" cy="422582"/>
          </a:xfrm>
        </p:spPr>
        <p:txBody>
          <a:bodyPr/>
          <a:lstStyle/>
          <a:p>
            <a:r>
              <a:rPr lang="en-US" dirty="0">
                <a:ea typeface="Arial" pitchFamily="-107" charset="0"/>
                <a:cs typeface="Arial" pitchFamily="-107" charset="0"/>
              </a:rPr>
              <a:t>– </a:t>
            </a:r>
            <a:r>
              <a:rPr lang="en-US" dirty="0" smtClean="0">
                <a:ea typeface="Arial" pitchFamily="-107" charset="0"/>
                <a:cs typeface="Arial" pitchFamily="-107" charset="0"/>
              </a:rPr>
              <a:t> </a:t>
            </a:r>
            <a:r>
              <a:rPr lang="en-US" dirty="0" smtClean="0"/>
              <a:t>remove key, return value</a:t>
            </a:r>
            <a:endParaRPr lang="en-US" dirty="0"/>
          </a:p>
        </p:txBody>
      </p:sp>
    </p:spTree>
    <p:extLst>
      <p:ext uri="{BB962C8B-B14F-4D97-AF65-F5344CB8AC3E}">
        <p14:creationId xmlns:p14="http://schemas.microsoft.com/office/powerpoint/2010/main" val="24862126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en-US" sz="3400" dirty="0">
                <a:latin typeface="Times New Roman" panose="02020603050405020304" pitchFamily="18" charset="0"/>
                <a:cs typeface="Times New Roman" panose="02020603050405020304" pitchFamily="18" charset="0"/>
              </a:rPr>
              <a:t>Dictionary content methods</a:t>
            </a:r>
            <a:endParaRPr lang="en-US" sz="3400" dirty="0">
              <a:solidFill>
                <a:schemeClr val="tx2"/>
              </a:solidFill>
              <a:latin typeface="Times New Roman" panose="02020603050405020304" pitchFamily="18" charset="0"/>
              <a:cs typeface="Times New Roman" panose="02020603050405020304" pitchFamily="18" charset="0"/>
            </a:endParaRPr>
          </a:p>
        </p:txBody>
      </p:sp>
      <p:pic>
        <p:nvPicPr>
          <p:cNvPr id="6" name="Picture 5" descr="A line of code, as follows. My underscore d I c t period items left parenthesis right parenthesis."/>
          <p:cNvPicPr>
            <a:picLocks noChangeAspect="1"/>
          </p:cNvPicPr>
          <p:nvPr/>
        </p:nvPicPr>
        <p:blipFill>
          <a:blip r:embed="rId2"/>
          <a:stretch>
            <a:fillRect/>
          </a:stretch>
        </p:blipFill>
        <p:spPr>
          <a:xfrm>
            <a:off x="502335" y="1599288"/>
            <a:ext cx="3438442" cy="640135"/>
          </a:xfrm>
          <a:prstGeom prst="rect">
            <a:avLst/>
          </a:prstGeom>
        </p:spPr>
      </p:pic>
      <p:sp>
        <p:nvSpPr>
          <p:cNvPr id="3" name="Text Placeholder 2"/>
          <p:cNvSpPr>
            <a:spLocks noGrp="1"/>
          </p:cNvSpPr>
          <p:nvPr>
            <p:ph type="body" idx="1"/>
          </p:nvPr>
        </p:nvSpPr>
        <p:spPr>
          <a:xfrm>
            <a:off x="3729524" y="1651571"/>
            <a:ext cx="3539447" cy="486438"/>
          </a:xfrm>
        </p:spPr>
        <p:txBody>
          <a:bodyPr/>
          <a:lstStyle/>
          <a:p>
            <a:r>
              <a:rPr lang="en-US" sz="2400" dirty="0" smtClean="0">
                <a:ea typeface="Arial" pitchFamily="-107" charset="0"/>
                <a:cs typeface="Arial" pitchFamily="-107" charset="0"/>
              </a:rPr>
              <a:t>– all the key/value pairs</a:t>
            </a:r>
            <a:endParaRPr lang="en-US" sz="2400" dirty="0"/>
          </a:p>
        </p:txBody>
      </p:sp>
      <p:pic>
        <p:nvPicPr>
          <p:cNvPr id="10" name="Picture 9" descr="A line of code, as follows. My underscore d I c t period keys left parenthesis right parenthesis"/>
          <p:cNvPicPr>
            <a:picLocks noChangeAspect="1"/>
          </p:cNvPicPr>
          <p:nvPr/>
        </p:nvPicPr>
        <p:blipFill>
          <a:blip r:embed="rId3"/>
          <a:stretch>
            <a:fillRect/>
          </a:stretch>
        </p:blipFill>
        <p:spPr>
          <a:xfrm>
            <a:off x="502335" y="2155177"/>
            <a:ext cx="3249450" cy="640135"/>
          </a:xfrm>
          <a:prstGeom prst="rect">
            <a:avLst/>
          </a:prstGeom>
        </p:spPr>
      </p:pic>
      <p:sp>
        <p:nvSpPr>
          <p:cNvPr id="24" name="Text Placeholder 23"/>
          <p:cNvSpPr>
            <a:spLocks noGrp="1"/>
          </p:cNvSpPr>
          <p:nvPr>
            <p:ph type="body" idx="13"/>
          </p:nvPr>
        </p:nvSpPr>
        <p:spPr>
          <a:xfrm>
            <a:off x="3655846" y="2244300"/>
            <a:ext cx="2235064" cy="358800"/>
          </a:xfrm>
        </p:spPr>
        <p:txBody>
          <a:bodyPr/>
          <a:lstStyle/>
          <a:p>
            <a:pPr>
              <a:lnSpc>
                <a:spcPct val="90000"/>
              </a:lnSpc>
            </a:pPr>
            <a:r>
              <a:rPr lang="en-US" sz="2400" dirty="0">
                <a:ea typeface="Arial" pitchFamily="-107" charset="0"/>
                <a:cs typeface="Arial" pitchFamily="-107" charset="0"/>
              </a:rPr>
              <a:t>– all the keys</a:t>
            </a:r>
          </a:p>
        </p:txBody>
      </p:sp>
      <p:pic>
        <p:nvPicPr>
          <p:cNvPr id="7" name="Picture 6" descr="A line of code, as follows. My underscore d I c t period values left parenthesis right parenthesis."/>
          <p:cNvPicPr>
            <a:picLocks noChangeAspect="1"/>
          </p:cNvPicPr>
          <p:nvPr/>
        </p:nvPicPr>
        <p:blipFill>
          <a:blip r:embed="rId4"/>
          <a:stretch>
            <a:fillRect/>
          </a:stretch>
        </p:blipFill>
        <p:spPr>
          <a:xfrm>
            <a:off x="502335" y="2706903"/>
            <a:ext cx="3615241" cy="640135"/>
          </a:xfrm>
          <a:prstGeom prst="rect">
            <a:avLst/>
          </a:prstGeom>
        </p:spPr>
      </p:pic>
      <p:sp>
        <p:nvSpPr>
          <p:cNvPr id="5" name="Text Placeholder 4"/>
          <p:cNvSpPr>
            <a:spLocks noGrp="1"/>
          </p:cNvSpPr>
          <p:nvPr>
            <p:ph type="body" idx="14"/>
          </p:nvPr>
        </p:nvSpPr>
        <p:spPr>
          <a:xfrm>
            <a:off x="3940777" y="2779391"/>
            <a:ext cx="2768248" cy="468096"/>
          </a:xfrm>
        </p:spPr>
        <p:txBody>
          <a:bodyPr/>
          <a:lstStyle/>
          <a:p>
            <a:pPr>
              <a:lnSpc>
                <a:spcPct val="90000"/>
              </a:lnSpc>
            </a:pPr>
            <a:r>
              <a:rPr lang="en-US" sz="2400" dirty="0">
                <a:ea typeface="Arial" pitchFamily="-107" charset="0"/>
                <a:cs typeface="Arial" pitchFamily="-107" charset="0"/>
              </a:rPr>
              <a:t>– all the values</a:t>
            </a:r>
          </a:p>
        </p:txBody>
      </p:sp>
      <p:sp>
        <p:nvSpPr>
          <p:cNvPr id="69" name="Text Placeholder 68"/>
          <p:cNvSpPr>
            <a:spLocks noGrp="1"/>
          </p:cNvSpPr>
          <p:nvPr>
            <p:ph type="body" idx="15"/>
          </p:nvPr>
        </p:nvSpPr>
        <p:spPr>
          <a:xfrm>
            <a:off x="502335" y="3625502"/>
            <a:ext cx="7069719" cy="2210219"/>
          </a:xfrm>
        </p:spPr>
        <p:txBody>
          <a:bodyPr/>
          <a:lstStyle/>
          <a:p>
            <a:r>
              <a:rPr lang="en-US" sz="2400" dirty="0">
                <a:ea typeface="Arial" pitchFamily="-107" charset="0"/>
                <a:cs typeface="Arial" pitchFamily="-107" charset="0"/>
              </a:rPr>
              <a:t>There return what is called a </a:t>
            </a:r>
            <a:r>
              <a:rPr lang="en-US" sz="2400" b="1" dirty="0">
                <a:ea typeface="Arial" pitchFamily="-107" charset="0"/>
                <a:cs typeface="Arial" pitchFamily="-107" charset="0"/>
              </a:rPr>
              <a:t>dictionary view</a:t>
            </a:r>
            <a:r>
              <a:rPr lang="en-US" sz="2400" dirty="0">
                <a:ea typeface="Arial" pitchFamily="-107" charset="0"/>
                <a:cs typeface="Arial" pitchFamily="-107" charset="0"/>
              </a:rPr>
              <a:t>.</a:t>
            </a:r>
          </a:p>
          <a:p>
            <a:pPr marL="256032" indent="-256032">
              <a:buFont typeface="Arial" panose="020B0604020202020204" pitchFamily="34" charset="0"/>
              <a:buChar char="•"/>
            </a:pPr>
            <a:r>
              <a:rPr lang="en-US" sz="2400" dirty="0">
                <a:ea typeface="Arial" pitchFamily="-107" charset="0"/>
                <a:cs typeface="Arial" pitchFamily="-107" charset="0"/>
              </a:rPr>
              <a:t>the order of the views corresponds</a:t>
            </a:r>
          </a:p>
          <a:p>
            <a:pPr marL="256032" indent="-256032">
              <a:buFont typeface="Arial" panose="020B0604020202020204" pitchFamily="34" charset="0"/>
              <a:buChar char="•"/>
            </a:pPr>
            <a:r>
              <a:rPr lang="en-US" sz="2400" dirty="0">
                <a:ea typeface="Arial" pitchFamily="-107" charset="0"/>
                <a:cs typeface="Arial" pitchFamily="-107" charset="0"/>
              </a:rPr>
              <a:t>are dynamically updated with changes</a:t>
            </a:r>
          </a:p>
          <a:p>
            <a:pPr marL="256032" indent="-256032">
              <a:buFont typeface="Arial" panose="020B0604020202020204" pitchFamily="34" charset="0"/>
              <a:buChar char="•"/>
            </a:pPr>
            <a:r>
              <a:rPr lang="en-US" sz="2400" dirty="0">
                <a:ea typeface="Arial" pitchFamily="-107" charset="0"/>
                <a:cs typeface="Arial" pitchFamily="-107" charset="0"/>
              </a:rPr>
              <a:t>are </a:t>
            </a:r>
            <a:r>
              <a:rPr lang="en-US" sz="2400" dirty="0" err="1">
                <a:ea typeface="Arial" pitchFamily="-107" charset="0"/>
                <a:cs typeface="Arial" pitchFamily="-107" charset="0"/>
              </a:rPr>
              <a:t>iterable</a:t>
            </a:r>
            <a:endParaRPr lang="en-US" sz="2400" dirty="0">
              <a:ea typeface="Arial" pitchFamily="-107" charset="0"/>
              <a:cs typeface="Arial" pitchFamily="-107" charset="0"/>
            </a:endParaRPr>
          </a:p>
        </p:txBody>
      </p:sp>
    </p:spTree>
    <p:extLst>
      <p:ext uri="{BB962C8B-B14F-4D97-AF65-F5344CB8AC3E}">
        <p14:creationId xmlns:p14="http://schemas.microsoft.com/office/powerpoint/2010/main" val="40540240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pitchFamily="-107" charset="-128"/>
                <a:cs typeface="ＭＳ Ｐゴシック" pitchFamily="-107" charset="-128"/>
              </a:rPr>
              <a:t>Views are </a:t>
            </a:r>
            <a:r>
              <a:rPr lang="en-US" dirty="0" err="1" smtClean="0">
                <a:ea typeface="ＭＳ Ｐゴシック" pitchFamily="-107" charset="-128"/>
                <a:cs typeface="ＭＳ Ｐゴシック" pitchFamily="-107" charset="-128"/>
              </a:rPr>
              <a:t>Iterable</a:t>
            </a:r>
            <a:endParaRPr lang="en-US" dirty="0"/>
          </a:p>
        </p:txBody>
      </p:sp>
      <p:pic>
        <p:nvPicPr>
          <p:cNvPr id="8" name="Picture 7" descr="Code has 2 lines, as follows. Line 1. For key in my underscore d I c t colon. Line 2, indented once. Print key."/>
          <p:cNvPicPr>
            <a:picLocks noChangeAspect="1"/>
          </p:cNvPicPr>
          <p:nvPr/>
        </p:nvPicPr>
        <p:blipFill>
          <a:blip r:embed="rId2"/>
          <a:stretch>
            <a:fillRect/>
          </a:stretch>
        </p:blipFill>
        <p:spPr>
          <a:xfrm>
            <a:off x="737284" y="1678374"/>
            <a:ext cx="3834716" cy="1005927"/>
          </a:xfrm>
          <a:prstGeom prst="rect">
            <a:avLst/>
          </a:prstGeom>
        </p:spPr>
      </p:pic>
      <p:sp>
        <p:nvSpPr>
          <p:cNvPr id="3" name="Text Placeholder 2"/>
          <p:cNvSpPr>
            <a:spLocks noGrp="1"/>
          </p:cNvSpPr>
          <p:nvPr>
            <p:ph type="body" idx="1"/>
          </p:nvPr>
        </p:nvSpPr>
        <p:spPr>
          <a:xfrm>
            <a:off x="802838" y="2548066"/>
            <a:ext cx="4207267" cy="476311"/>
          </a:xfrm>
        </p:spPr>
        <p:txBody>
          <a:bodyPr/>
          <a:lstStyle/>
          <a:p>
            <a:pPr marL="740664" indent="-283464">
              <a:buFont typeface="Arial" panose="020B0604020202020204" pitchFamily="34" charset="0"/>
              <a:buChar char="–"/>
            </a:pPr>
            <a:r>
              <a:rPr lang="en-US" sz="2400" dirty="0" smtClean="0"/>
              <a:t>prints all the keys</a:t>
            </a:r>
            <a:endParaRPr lang="en-US" sz="2400" dirty="0"/>
          </a:p>
        </p:txBody>
      </p:sp>
      <p:pic>
        <p:nvPicPr>
          <p:cNvPr id="12" name="Picture 11" descr="Code has 2 lines, as follows. Line 1. For key comma value in my underscore d I c t period items left parenthesis right parenthesis colon. Line 2, indented once. Print key comma value."/>
          <p:cNvPicPr>
            <a:picLocks noChangeAspect="1"/>
          </p:cNvPicPr>
          <p:nvPr/>
        </p:nvPicPr>
        <p:blipFill>
          <a:blip r:embed="rId3"/>
          <a:stretch>
            <a:fillRect/>
          </a:stretch>
        </p:blipFill>
        <p:spPr>
          <a:xfrm>
            <a:off x="737284" y="3102138"/>
            <a:ext cx="6389162" cy="1005927"/>
          </a:xfrm>
          <a:prstGeom prst="rect">
            <a:avLst/>
          </a:prstGeom>
        </p:spPr>
      </p:pic>
      <p:sp>
        <p:nvSpPr>
          <p:cNvPr id="4" name="Text Placeholder 3"/>
          <p:cNvSpPr>
            <a:spLocks noGrp="1"/>
          </p:cNvSpPr>
          <p:nvPr>
            <p:ph type="body" idx="2"/>
          </p:nvPr>
        </p:nvSpPr>
        <p:spPr>
          <a:xfrm>
            <a:off x="802838" y="4003287"/>
            <a:ext cx="4880222" cy="470502"/>
          </a:xfrm>
        </p:spPr>
        <p:txBody>
          <a:bodyPr/>
          <a:lstStyle/>
          <a:p>
            <a:pPr marL="740664" indent="-283464">
              <a:buFont typeface="Arial" panose="020B0604020202020204" pitchFamily="34" charset="0"/>
              <a:buChar char="–"/>
            </a:pPr>
            <a:r>
              <a:rPr lang="en-US" sz="2400" dirty="0"/>
              <a:t>prints all the key/value </a:t>
            </a:r>
            <a:r>
              <a:rPr lang="en-US" sz="2400" dirty="0" smtClean="0"/>
              <a:t>pairs</a:t>
            </a:r>
            <a:endParaRPr lang="en-US" sz="2400" dirty="0"/>
          </a:p>
        </p:txBody>
      </p:sp>
      <p:pic>
        <p:nvPicPr>
          <p:cNvPr id="14" name="Picture 13" descr="Code has 2 lines, as follows. Line 1. For value in my underscore d I c t period values left parenthesis right parenthesis colon. Line 2, indented once. Print value."/>
          <p:cNvPicPr>
            <a:picLocks noChangeAspect="1"/>
          </p:cNvPicPr>
          <p:nvPr/>
        </p:nvPicPr>
        <p:blipFill>
          <a:blip r:embed="rId4"/>
          <a:stretch>
            <a:fillRect/>
          </a:stretch>
        </p:blipFill>
        <p:spPr>
          <a:xfrm>
            <a:off x="737284" y="4557394"/>
            <a:ext cx="5840474" cy="1005927"/>
          </a:xfrm>
          <a:prstGeom prst="rect">
            <a:avLst/>
          </a:prstGeom>
        </p:spPr>
      </p:pic>
      <p:sp>
        <p:nvSpPr>
          <p:cNvPr id="5" name="Text Placeholder 4"/>
          <p:cNvSpPr>
            <a:spLocks noGrp="1"/>
          </p:cNvSpPr>
          <p:nvPr>
            <p:ph type="body" idx="12"/>
          </p:nvPr>
        </p:nvSpPr>
        <p:spPr>
          <a:xfrm>
            <a:off x="791111" y="5379940"/>
            <a:ext cx="3780889" cy="517613"/>
          </a:xfrm>
        </p:spPr>
        <p:txBody>
          <a:bodyPr/>
          <a:lstStyle/>
          <a:p>
            <a:pPr marL="740664" indent="-283464">
              <a:buFont typeface="Arial" panose="020B0604020202020204" pitchFamily="34" charset="0"/>
              <a:buChar char="–"/>
            </a:pPr>
            <a:r>
              <a:rPr lang="en-US" sz="2400" dirty="0" smtClean="0"/>
              <a:t>prints all the values</a:t>
            </a:r>
            <a:endParaRPr lang="en-US" sz="2400" dirty="0"/>
          </a:p>
        </p:txBody>
      </p:sp>
    </p:spTree>
    <p:extLst>
      <p:ext uri="{BB962C8B-B14F-4D97-AF65-F5344CB8AC3E}">
        <p14:creationId xmlns:p14="http://schemas.microsoft.com/office/powerpoint/2010/main" val="31361183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a:t>
            </a:r>
            <a:endParaRPr lang="en-US" dirty="0"/>
          </a:p>
        </p:txBody>
      </p:sp>
      <p:pic>
        <p:nvPicPr>
          <p:cNvPr id="8" name="Picture 7" descr="A line of code, as follows. My underscore d I c t equals left brace quote a quote colon 2 comma 3 colon left bracket quote x quote comma quote y quote right bracket comma quote joe quote colon quote smith right brace."/>
          <p:cNvPicPr>
            <a:picLocks noChangeAspect="1"/>
          </p:cNvPicPr>
          <p:nvPr/>
        </p:nvPicPr>
        <p:blipFill>
          <a:blip r:embed="rId2"/>
          <a:stretch>
            <a:fillRect/>
          </a:stretch>
        </p:blipFill>
        <p:spPr>
          <a:xfrm>
            <a:off x="990288" y="1619629"/>
            <a:ext cx="7163421" cy="536494"/>
          </a:xfrm>
          <a:prstGeom prst="rect">
            <a:avLst/>
          </a:prstGeom>
        </p:spPr>
      </p:pic>
      <p:pic>
        <p:nvPicPr>
          <p:cNvPr id="4" name="Picture 3" descr="Code has 18 lines, as follows. Line 1. Greater than greater than greater than d I c t underscore value underscore view equals my underscore d I c t period values left parenthesis right parenthesis. Line 2. Greater than greater than greater than d I c t underscore value underscore view hash a view. Line 3. D I c t underscore values left parenthesis left bracket 2 comma left bracket quote x quote comma quote y quote right bracket comma quote smith quote right bracket right parenthesis. Line 4. Greater than greater than greater than type left parenthesis d I c t underscore value underscore view right parenthesis hash view type. Line 5. Less than class quote d I c t underscore values quote greater than. Line 6. Greater than greater than greater than for v a l in d I c t underscore value underscore view hash view iteration. Line 7, indented once. Print left parenthesis v a l right parenthesis. Line 8, two paragraphs. 2. Line 9. Left bracket quote x quote comma quote y quote right bracket. Line 10. Smith. Line 11. greater than greater than greater than my underscore d I c t left bracket quote new underscore key quote right bracket equals quote new underscore value quote. Line 12. Greater than greater than greater than D I c t underscore value underscore view hash view updated. Line 13.  D I c t underscore values left parenthesis left bracket 2 comma quote new underscore value quote comma left bracket quote x quote comma quote y quote right bracket comma quote smith quote right bracket right parenthesis. Line 14. Greater than greater than greater than D I c t underscore key underscore view equals my underscore d I c t period keys left parenthesis right parenthesis. Line 15. D I c t underscore keys left parenthesis left bracket quote a quote comma quote new underscore key quote comma 3 comma quote joe quote right bracket right parenthesis. Line 16. Greater than greater than greater than d I c t underscore value underscore view. Line 17. D I c t underscore values left parenthesis left bracket 2 comma quote new underscore value quote comma left bracket quote x quote comma quote y quote right bracket comma quote smith quote right bracket right parenthesis hash same order. Line 18. Greater than greater than greater than."/>
          <p:cNvPicPr>
            <a:picLocks noChangeAspect="1"/>
          </p:cNvPicPr>
          <p:nvPr/>
        </p:nvPicPr>
        <p:blipFill>
          <a:blip r:embed="rId3">
            <a:biLevel thresh="75000"/>
          </a:blip>
          <a:stretch>
            <a:fillRect/>
          </a:stretch>
        </p:blipFill>
        <p:spPr>
          <a:xfrm>
            <a:off x="1330503" y="2315865"/>
            <a:ext cx="6482993" cy="3942107"/>
          </a:xfrm>
          <a:prstGeom prst="rect">
            <a:avLst/>
          </a:prstGeom>
        </p:spPr>
      </p:pic>
    </p:spTree>
    <p:extLst>
      <p:ext uri="{BB962C8B-B14F-4D97-AF65-F5344CB8AC3E}">
        <p14:creationId xmlns:p14="http://schemas.microsoft.com/office/powerpoint/2010/main" val="37244343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t>Frequency of words in list</a:t>
            </a:r>
            <a:br>
              <a:rPr lang="en-US" altLang="en-US" dirty="0"/>
            </a:br>
            <a:r>
              <a:rPr lang="en-US" altLang="en-US" dirty="0"/>
              <a:t>3 ways</a:t>
            </a:r>
          </a:p>
        </p:txBody>
      </p:sp>
    </p:spTree>
    <p:extLst>
      <p:ext uri="{BB962C8B-B14F-4D97-AF65-F5344CB8AC3E}">
        <p14:creationId xmlns:p14="http://schemas.microsoft.com/office/powerpoint/2010/main" val="10158699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Membership Test</a:t>
            </a:r>
            <a:endParaRPr lang="en-US" dirty="0"/>
          </a:p>
        </p:txBody>
      </p:sp>
      <p:pic>
        <p:nvPicPr>
          <p:cNvPr id="5" name="Picture 2" descr="Code has 5 lines. The code reads as follows. Line 1. Count underscore d I c t equals left brace right brace. Line 2, indented once. For word in word underscore list colon. Line 3, indented twice. Count underscore d I c t left bracket word right bracket plus equals 1. Line 4, indented once. Else colon. Line 5, indented twice. Count underscore d I c t left bracket word right bracket equals 1. "/>
          <p:cNvPicPr>
            <a:picLocks noGrp="1" noChangeAspect="1"/>
          </p:cNvPicPr>
          <p:nvPr>
            <p:ph idx="1"/>
          </p:nvPr>
        </p:nvPicPr>
        <p:blipFill>
          <a:blip r:embed="rId2"/>
          <a:stretch>
            <a:fillRect/>
          </a:stretch>
        </p:blipFill>
        <p:spPr>
          <a:xfrm>
            <a:off x="1658421" y="2333090"/>
            <a:ext cx="5097687" cy="2472531"/>
          </a:xfrm>
        </p:spPr>
      </p:pic>
    </p:spTree>
    <p:extLst>
      <p:ext uri="{BB962C8B-B14F-4D97-AF65-F5344CB8AC3E}">
        <p14:creationId xmlns:p14="http://schemas.microsoft.com/office/powerpoint/2010/main" val="38710178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Method</a:t>
            </a:r>
            <a:endParaRPr lang="en-US" dirty="0"/>
          </a:p>
        </p:txBody>
      </p:sp>
      <p:sp>
        <p:nvSpPr>
          <p:cNvPr id="3" name="Content Placeholder 2"/>
          <p:cNvSpPr>
            <a:spLocks noGrp="1"/>
          </p:cNvSpPr>
          <p:nvPr>
            <p:ph idx="1"/>
          </p:nvPr>
        </p:nvSpPr>
        <p:spPr>
          <a:xfrm>
            <a:off x="457200" y="1600200"/>
            <a:ext cx="8229600" cy="1307387"/>
          </a:xfrm>
        </p:spPr>
        <p:txBody>
          <a:bodyPr/>
          <a:lstStyle/>
          <a:p>
            <a:pPr marL="0" indent="0">
              <a:buNone/>
            </a:pPr>
            <a:r>
              <a:rPr lang="en-US" b="1" dirty="0"/>
              <a:t>get</a:t>
            </a:r>
            <a:r>
              <a:rPr lang="en-US" dirty="0"/>
              <a:t> method returns the value associated with a </a:t>
            </a:r>
            <a:r>
              <a:rPr lang="en-US" dirty="0" err="1"/>
              <a:t>dict</a:t>
            </a:r>
            <a:r>
              <a:rPr lang="en-US" dirty="0"/>
              <a:t> key or a default value provided as second argument. Below, the default is </a:t>
            </a:r>
            <a:r>
              <a:rPr lang="en-US" dirty="0" smtClean="0"/>
              <a:t>0</a:t>
            </a:r>
            <a:endParaRPr lang="en-US" dirty="0"/>
          </a:p>
        </p:txBody>
      </p:sp>
      <p:pic>
        <p:nvPicPr>
          <p:cNvPr id="4" name="Picture 3" descr="Code has 3 lines, as follows. Line 1. Count underscore d I c t equals left brace right brace. Line 2. For word in word underscore list colon. Line 3, indented once. Count underscore d I c t left bracket word right bracket equals count underscore d I c t period get left parenthesis word comma 0 right parenthesis plus 1."/>
          <p:cNvPicPr>
            <a:picLocks noChangeAspect="1"/>
          </p:cNvPicPr>
          <p:nvPr/>
        </p:nvPicPr>
        <p:blipFill>
          <a:blip r:embed="rId2"/>
          <a:stretch>
            <a:fillRect/>
          </a:stretch>
        </p:blipFill>
        <p:spPr>
          <a:xfrm>
            <a:off x="734602" y="3486638"/>
            <a:ext cx="7674796" cy="1180398"/>
          </a:xfrm>
          <a:prstGeom prst="rect">
            <a:avLst/>
          </a:prstGeom>
        </p:spPr>
      </p:pic>
    </p:spTree>
    <p:extLst>
      <p:ext uri="{BB962C8B-B14F-4D97-AF65-F5344CB8AC3E}">
        <p14:creationId xmlns:p14="http://schemas.microsoft.com/office/powerpoint/2010/main" val="30193143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noChangeArrowheads="1"/>
          </p:cNvSpPr>
          <p:nvPr>
            <p:ph type="title"/>
          </p:nvPr>
        </p:nvSpPr>
        <p:spPr/>
        <p:txBody>
          <a:bodyPr/>
          <a:lstStyle/>
          <a:p>
            <a:r>
              <a:rPr lang="en-US" smtClean="0"/>
              <a:t>More Data Structures</a:t>
            </a:r>
            <a:endParaRPr lang="en-US" dirty="0"/>
          </a:p>
        </p:txBody>
      </p:sp>
      <p:sp>
        <p:nvSpPr>
          <p:cNvPr id="16388" name="Content Placeholder 2"/>
          <p:cNvSpPr>
            <a:spLocks noGrp="1" noChangeArrowheads="1"/>
          </p:cNvSpPr>
          <p:nvPr>
            <p:ph idx="1"/>
          </p:nvPr>
        </p:nvSpPr>
        <p:spPr/>
        <p:txBody>
          <a:bodyPr/>
          <a:lstStyle/>
          <a:p>
            <a:r>
              <a:rPr lang="en-US" smtClean="0"/>
              <a:t>We have seen the list data structure and what it can be used for</a:t>
            </a:r>
          </a:p>
          <a:p>
            <a:r>
              <a:rPr lang="en-US" smtClean="0"/>
              <a:t>We will now examine two more advanced data structures, the Set and the Dictionary</a:t>
            </a:r>
          </a:p>
          <a:p>
            <a:r>
              <a:rPr lang="en-US" smtClean="0"/>
              <a:t>In particular, the dictionary is an important, very useful part of python, as well as generally useful to solve many problems.</a:t>
            </a:r>
            <a:endParaRPr lang="en-US" dirty="0"/>
          </a:p>
        </p:txBody>
      </p:sp>
    </p:spTree>
    <p:extLst>
      <p:ext uri="{BB962C8B-B14F-4D97-AF65-F5344CB8AC3E}">
        <p14:creationId xmlns:p14="http://schemas.microsoft.com/office/powerpoint/2010/main" val="16009594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tx2"/>
              </a:buClr>
            </a:pPr>
            <a:r>
              <a:rPr lang="en-US" dirty="0" smtClean="0"/>
              <a:t>4 Functions 1</a:t>
            </a:r>
            <a:endParaRPr lang="en-US" dirty="0"/>
          </a:p>
        </p:txBody>
      </p:sp>
      <p:pic>
        <p:nvPicPr>
          <p:cNvPr id="14" name="Picture 13" descr="A line of code, as follows. Add underscore word left parenthesis word comma word underscore d I c t right parenthesis period."/>
          <p:cNvPicPr>
            <a:picLocks noChangeAspect="1"/>
          </p:cNvPicPr>
          <p:nvPr/>
        </p:nvPicPr>
        <p:blipFill>
          <a:blip r:embed="rId2"/>
          <a:stretch>
            <a:fillRect/>
          </a:stretch>
        </p:blipFill>
        <p:spPr>
          <a:xfrm>
            <a:off x="227603" y="1609733"/>
            <a:ext cx="5627096" cy="640135"/>
          </a:xfrm>
          <a:prstGeom prst="rect">
            <a:avLst/>
          </a:prstGeom>
        </p:spPr>
      </p:pic>
      <p:sp>
        <p:nvSpPr>
          <p:cNvPr id="3" name="Text Placeholder 2"/>
          <p:cNvSpPr>
            <a:spLocks noGrp="1"/>
          </p:cNvSpPr>
          <p:nvPr>
            <p:ph type="body" idx="1"/>
          </p:nvPr>
        </p:nvSpPr>
        <p:spPr>
          <a:xfrm>
            <a:off x="480316" y="2069388"/>
            <a:ext cx="5450440" cy="443303"/>
          </a:xfrm>
        </p:spPr>
        <p:txBody>
          <a:bodyPr/>
          <a:lstStyle/>
          <a:p>
            <a:pPr marL="0" indent="0">
              <a:buNone/>
            </a:pPr>
            <a:r>
              <a:rPr lang="en-US" dirty="0"/>
              <a:t>Add word to the dictionary. No </a:t>
            </a:r>
            <a:r>
              <a:rPr lang="en-US" dirty="0" smtClean="0"/>
              <a:t>return</a:t>
            </a:r>
            <a:endParaRPr lang="en-US" dirty="0"/>
          </a:p>
        </p:txBody>
      </p:sp>
      <p:pic>
        <p:nvPicPr>
          <p:cNvPr id="16" name="Picture 15" descr="A line of code, as follows. Process underscore line left parenthesis line comma word underscore d I c t right parenthesis period."/>
          <p:cNvPicPr>
            <a:picLocks noChangeAspect="1"/>
          </p:cNvPicPr>
          <p:nvPr/>
        </p:nvPicPr>
        <p:blipFill>
          <a:blip r:embed="rId3"/>
          <a:stretch>
            <a:fillRect/>
          </a:stretch>
        </p:blipFill>
        <p:spPr>
          <a:xfrm>
            <a:off x="227603" y="2712024"/>
            <a:ext cx="6352583" cy="640135"/>
          </a:xfrm>
          <a:prstGeom prst="rect">
            <a:avLst/>
          </a:prstGeom>
        </p:spPr>
      </p:pic>
      <p:sp>
        <p:nvSpPr>
          <p:cNvPr id="4" name="Text Placeholder 3"/>
          <p:cNvSpPr>
            <a:spLocks noGrp="1"/>
          </p:cNvSpPr>
          <p:nvPr>
            <p:ph type="body" idx="13"/>
          </p:nvPr>
        </p:nvSpPr>
        <p:spPr>
          <a:xfrm>
            <a:off x="538452" y="3102824"/>
            <a:ext cx="5306602" cy="482215"/>
          </a:xfrm>
        </p:spPr>
        <p:txBody>
          <a:bodyPr/>
          <a:lstStyle/>
          <a:p>
            <a:pPr marL="0" indent="0">
              <a:buNone/>
            </a:pPr>
            <a:r>
              <a:rPr lang="en-US" dirty="0"/>
              <a:t>Process line and identify words. Calls</a:t>
            </a:r>
          </a:p>
        </p:txBody>
      </p:sp>
      <p:pic>
        <p:nvPicPr>
          <p:cNvPr id="17" name="Picture 16" descr="A line of code, as follows. Add underscore word period."/>
          <p:cNvPicPr>
            <a:picLocks noChangeAspect="1"/>
          </p:cNvPicPr>
          <p:nvPr/>
        </p:nvPicPr>
        <p:blipFill>
          <a:blip r:embed="rId4"/>
          <a:stretch>
            <a:fillRect/>
          </a:stretch>
        </p:blipFill>
        <p:spPr>
          <a:xfrm>
            <a:off x="596841" y="3479826"/>
            <a:ext cx="2011854" cy="640135"/>
          </a:xfrm>
          <a:prstGeom prst="rect">
            <a:avLst/>
          </a:prstGeom>
        </p:spPr>
      </p:pic>
      <p:sp>
        <p:nvSpPr>
          <p:cNvPr id="5" name="Text Placeholder 4"/>
          <p:cNvSpPr>
            <a:spLocks noGrp="1"/>
          </p:cNvSpPr>
          <p:nvPr>
            <p:ph type="body" idx="14"/>
          </p:nvPr>
        </p:nvSpPr>
        <p:spPr>
          <a:xfrm>
            <a:off x="2382663" y="3455082"/>
            <a:ext cx="1813389" cy="408666"/>
          </a:xfrm>
        </p:spPr>
        <p:txBody>
          <a:bodyPr/>
          <a:lstStyle/>
          <a:p>
            <a:pPr marL="0" indent="0">
              <a:buNone/>
            </a:pPr>
            <a:r>
              <a:rPr lang="en-US" dirty="0"/>
              <a:t>No return</a:t>
            </a:r>
            <a:r>
              <a:rPr lang="en-US" dirty="0" smtClean="0"/>
              <a:t>.</a:t>
            </a:r>
            <a:endParaRPr lang="en-US" dirty="0"/>
          </a:p>
        </p:txBody>
      </p:sp>
      <p:pic>
        <p:nvPicPr>
          <p:cNvPr id="18" name="Picture 17" descr="A line of code, as follows. Pretty underscore print left parenthesis word underscore d I c t right parenthesis period."/>
          <p:cNvPicPr>
            <a:picLocks noChangeAspect="1"/>
          </p:cNvPicPr>
          <p:nvPr/>
        </p:nvPicPr>
        <p:blipFill>
          <a:blip r:embed="rId5"/>
          <a:stretch>
            <a:fillRect/>
          </a:stretch>
        </p:blipFill>
        <p:spPr>
          <a:xfrm>
            <a:off x="227603" y="4123802"/>
            <a:ext cx="5261304" cy="640135"/>
          </a:xfrm>
          <a:prstGeom prst="rect">
            <a:avLst/>
          </a:prstGeom>
        </p:spPr>
      </p:pic>
      <p:sp>
        <p:nvSpPr>
          <p:cNvPr id="6" name="Text Placeholder 5"/>
          <p:cNvSpPr>
            <a:spLocks noGrp="1"/>
          </p:cNvSpPr>
          <p:nvPr>
            <p:ph type="body" idx="15"/>
          </p:nvPr>
        </p:nvSpPr>
        <p:spPr>
          <a:xfrm>
            <a:off x="457200" y="4636360"/>
            <a:ext cx="7197047" cy="439074"/>
          </a:xfrm>
        </p:spPr>
        <p:txBody>
          <a:bodyPr/>
          <a:lstStyle/>
          <a:p>
            <a:pPr marL="0" indent="0">
              <a:buNone/>
            </a:pPr>
            <a:r>
              <a:rPr lang="en-US" dirty="0"/>
              <a:t>Nice printing of the dictionary contents. No </a:t>
            </a:r>
            <a:r>
              <a:rPr lang="en-US" dirty="0" smtClean="0"/>
              <a:t>return</a:t>
            </a:r>
            <a:endParaRPr lang="en-US" dirty="0"/>
          </a:p>
        </p:txBody>
      </p:sp>
      <p:pic>
        <p:nvPicPr>
          <p:cNvPr id="20" name="Picture 19" descr="A line of code, as follows. Main left parenthesis right parenthesis period."/>
          <p:cNvPicPr>
            <a:picLocks noChangeAspect="1"/>
          </p:cNvPicPr>
          <p:nvPr/>
        </p:nvPicPr>
        <p:blipFill>
          <a:blip r:embed="rId6"/>
          <a:stretch>
            <a:fillRect/>
          </a:stretch>
        </p:blipFill>
        <p:spPr>
          <a:xfrm>
            <a:off x="227603" y="5346359"/>
            <a:ext cx="2158171" cy="640135"/>
          </a:xfrm>
          <a:prstGeom prst="rect">
            <a:avLst/>
          </a:prstGeom>
        </p:spPr>
      </p:pic>
      <p:sp>
        <p:nvSpPr>
          <p:cNvPr id="7" name="Text Placeholder 6"/>
          <p:cNvSpPr>
            <a:spLocks noGrp="1"/>
          </p:cNvSpPr>
          <p:nvPr>
            <p:ph type="body" idx="16"/>
          </p:nvPr>
        </p:nvSpPr>
        <p:spPr>
          <a:xfrm>
            <a:off x="1962362" y="5351746"/>
            <a:ext cx="4433299" cy="534982"/>
          </a:xfrm>
        </p:spPr>
        <p:txBody>
          <a:bodyPr/>
          <a:lstStyle/>
          <a:p>
            <a:pPr marL="0" indent="0">
              <a:buNone/>
            </a:pPr>
            <a:r>
              <a:rPr lang="en-US" dirty="0"/>
              <a:t>Function to start the program</a:t>
            </a:r>
            <a:r>
              <a:rPr lang="en-US" dirty="0" smtClean="0"/>
              <a:t>.</a:t>
            </a:r>
            <a:endParaRPr lang="en-US" dirty="0"/>
          </a:p>
        </p:txBody>
      </p:sp>
    </p:spTree>
    <p:extLst>
      <p:ext uri="{BB962C8B-B14F-4D97-AF65-F5344CB8AC3E}">
        <p14:creationId xmlns:p14="http://schemas.microsoft.com/office/powerpoint/2010/main" val="26081356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Passing </a:t>
            </a:r>
            <a:r>
              <a:rPr lang="en-US" dirty="0" err="1" smtClean="0"/>
              <a:t>Mutables</a:t>
            </a:r>
            <a:endParaRPr lang="en-US" dirty="0"/>
          </a:p>
        </p:txBody>
      </p:sp>
      <p:sp>
        <p:nvSpPr>
          <p:cNvPr id="3" name="Content Placeholder 2"/>
          <p:cNvSpPr>
            <a:spLocks noGrp="1"/>
          </p:cNvSpPr>
          <p:nvPr>
            <p:ph idx="1"/>
          </p:nvPr>
        </p:nvSpPr>
        <p:spPr/>
        <p:txBody>
          <a:bodyPr/>
          <a:lstStyle/>
          <a:p>
            <a:r>
              <a:rPr lang="en-US" dirty="0"/>
              <a:t>Because we are passing a mutable data structure, a dictionary, we do not have to return the dictionary when the function ends</a:t>
            </a:r>
          </a:p>
          <a:p>
            <a:r>
              <a:rPr lang="en-US" dirty="0"/>
              <a:t>If all we do is update the dictionary (change the object) then the argument will be associated with the changed object</a:t>
            </a:r>
            <a:r>
              <a:rPr lang="en-US" dirty="0" smtClean="0"/>
              <a:t>.</a:t>
            </a:r>
            <a:endParaRPr lang="en-US" dirty="0"/>
          </a:p>
        </p:txBody>
      </p:sp>
    </p:spTree>
    <p:extLst>
      <p:ext uri="{BB962C8B-B14F-4D97-AF65-F5344CB8AC3E}">
        <p14:creationId xmlns:p14="http://schemas.microsoft.com/office/powerpoint/2010/main" val="28019501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Code Listings 9.2</a:t>
            </a:r>
          </a:p>
        </p:txBody>
      </p:sp>
      <p:pic>
        <p:nvPicPr>
          <p:cNvPr id="6" name="Picture 2" descr="Code has 6 lines. The code reads as follows. Line 1. 1 d e f add underscore word left parentheses word comma word underscore count underscore d I c t right parentheses colon. Line 2, indented once. 2 quote quote quote Update the word frequency colon word is the key comma frequency is the value period quote quote quote. Line 3, indented once. 3 if word in word underscore count underscore d I c t colon. Line 4, indented twice. 4 word underscore count underscore d I c t left bracket word right bracket plus equals 1. Line 5, indented once. 5 else colon. Line 6, indented twice. 6 word underscore count underscore d I c t left bracket word right bracket equals 1. "/>
          <p:cNvPicPr>
            <a:picLocks noChangeAspect="1"/>
          </p:cNvPicPr>
          <p:nvPr/>
        </p:nvPicPr>
        <p:blipFill>
          <a:blip r:embed="rId2">
            <a:clrChange>
              <a:clrFrom>
                <a:srgbClr val="E5F6FC"/>
              </a:clrFrom>
              <a:clrTo>
                <a:srgbClr val="E5F6FC">
                  <a:alpha val="0"/>
                </a:srgbClr>
              </a:clrTo>
            </a:clrChange>
            <a:duotone>
              <a:prstClr val="black"/>
              <a:schemeClr val="tx2">
                <a:tint val="45000"/>
                <a:satMod val="400000"/>
              </a:schemeClr>
            </a:duotone>
          </a:blip>
          <a:stretch>
            <a:fillRect/>
          </a:stretch>
        </p:blipFill>
        <p:spPr>
          <a:xfrm>
            <a:off x="824501" y="2439187"/>
            <a:ext cx="7494998" cy="1742395"/>
          </a:xfrm>
          <a:prstGeom prst="rect">
            <a:avLst/>
          </a:prstGeom>
        </p:spPr>
      </p:pic>
    </p:spTree>
    <p:extLst>
      <p:ext uri="{BB962C8B-B14F-4D97-AF65-F5344CB8AC3E}">
        <p14:creationId xmlns:p14="http://schemas.microsoft.com/office/powerpoint/2010/main" val="3955166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Code Listings </a:t>
            </a:r>
            <a:r>
              <a:rPr lang="en-US" dirty="0" smtClean="0"/>
              <a:t>9.3</a:t>
            </a:r>
            <a:endParaRPr lang="en-US" dirty="0"/>
          </a:p>
        </p:txBody>
      </p:sp>
      <p:pic>
        <p:nvPicPr>
          <p:cNvPr id="5" name="Picture 2" descr="Code has 13 lines that read as follows. Line 1. 1 import string. Line 2. 2 D e f process underscore line left parentheses line comma word underscore count underscore d I c t right parentheses colon. Line 3, indented once. 3 quote quote quote Process the line to get lowercase words to add to the dictionary period quote quote quote. Line 4, indented once. 4 line equals line period strip left parentheses right parentheses. Line 5, indented once. 5 word underscore list equals line period split left parentheses right parentheses. Line 6, indented once. 6 for word in word underscore list colon. Line 7, indented twice. 7 hash ignore the quote hyphen hyphen quote that is in the file. Line 8, indented twice. 8 if word exclamation mark equals quote hyphen hyphen quote colon. Line 9, indented three times. 9 word equals word period lower left parentheses right parentheses. Line 10, indented three times. 10 word equals word period strip left parentheses right parentheses. Line 11, indented three times. 11 hash get commas comma periods and other punctuation out as well. Line 12, indented three times. 12 word equals word period left parentheses string period punctuation right parentheses. Line 13, indented three times. 13 add underscore word left parentheses word comma word underscore count underscore d I c t right parentheses. "/>
          <p:cNvPicPr>
            <a:picLocks noChangeAspect="1"/>
          </p:cNvPicPr>
          <p:nvPr/>
        </p:nvPicPr>
        <p:blipFill>
          <a:blip r:embed="rId2">
            <a:clrChange>
              <a:clrFrom>
                <a:srgbClr val="E5F6FC"/>
              </a:clrFrom>
              <a:clrTo>
                <a:srgbClr val="E5F6FC">
                  <a:alpha val="0"/>
                </a:srgbClr>
              </a:clrTo>
            </a:clrChange>
            <a:duotone>
              <a:prstClr val="black"/>
              <a:schemeClr val="tx2">
                <a:tint val="45000"/>
                <a:satMod val="400000"/>
              </a:schemeClr>
            </a:duotone>
          </a:blip>
          <a:stretch>
            <a:fillRect/>
          </a:stretch>
        </p:blipFill>
        <p:spPr>
          <a:xfrm>
            <a:off x="867876" y="2186242"/>
            <a:ext cx="7408248" cy="2690558"/>
          </a:xfrm>
          <a:prstGeom prst="rect">
            <a:avLst/>
          </a:prstGeom>
        </p:spPr>
      </p:pic>
    </p:spTree>
    <p:extLst>
      <p:ext uri="{BB962C8B-B14F-4D97-AF65-F5344CB8AC3E}">
        <p14:creationId xmlns:p14="http://schemas.microsoft.com/office/powerpoint/2010/main" val="2900334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Sorting In </a:t>
            </a:r>
            <a:r>
              <a:rPr lang="en-US" dirty="0" err="1" smtClean="0"/>
              <a:t>Pretty_print</a:t>
            </a:r>
            <a:endParaRPr lang="en-US" dirty="0"/>
          </a:p>
        </p:txBody>
      </p:sp>
      <p:sp>
        <p:nvSpPr>
          <p:cNvPr id="4" name="Content Placeholder 3"/>
          <p:cNvSpPr>
            <a:spLocks noGrp="1"/>
          </p:cNvSpPr>
          <p:nvPr>
            <p:ph idx="1"/>
          </p:nvPr>
        </p:nvSpPr>
        <p:spPr/>
        <p:txBody>
          <a:bodyPr/>
          <a:lstStyle/>
          <a:p>
            <a:r>
              <a:rPr lang="en-US" dirty="0">
                <a:solidFill>
                  <a:schemeClr val="tx1"/>
                </a:solidFill>
              </a:rPr>
              <a:t>the </a:t>
            </a:r>
            <a:r>
              <a:rPr lang="en-US" b="1" dirty="0">
                <a:solidFill>
                  <a:schemeClr val="tx1"/>
                </a:solidFill>
                <a:latin typeface="Courier New"/>
                <a:cs typeface="Courier New"/>
              </a:rPr>
              <a:t>sort</a:t>
            </a:r>
            <a:r>
              <a:rPr lang="en-US" dirty="0">
                <a:solidFill>
                  <a:schemeClr val="tx1"/>
                </a:solidFill>
              </a:rPr>
              <a:t> method works on lists, so if we sort we must sort a list</a:t>
            </a:r>
          </a:p>
          <a:p>
            <a:r>
              <a:rPr lang="en-US" dirty="0">
                <a:solidFill>
                  <a:schemeClr val="tx1"/>
                </a:solidFill>
              </a:rPr>
              <a:t>for complex elements (like a tuple), the sort compares the first element of each complex element:</a:t>
            </a:r>
          </a:p>
          <a:p>
            <a:pPr marL="457200" lvl="1" indent="0">
              <a:buNone/>
            </a:pPr>
            <a:r>
              <a:rPr lang="en-US" dirty="0">
                <a:solidFill>
                  <a:schemeClr val="tx1"/>
                </a:solidFill>
                <a:latin typeface="Courier New"/>
                <a:cs typeface="Courier New"/>
              </a:rPr>
              <a:t>(1, 3) &lt; (2, 1)     </a:t>
            </a:r>
            <a:r>
              <a:rPr lang="en-US" dirty="0">
                <a:solidFill>
                  <a:schemeClr val="tx1"/>
                </a:solidFill>
              </a:rPr>
              <a:t># True</a:t>
            </a:r>
          </a:p>
          <a:p>
            <a:pPr marL="457200" lvl="1" indent="0">
              <a:buNone/>
            </a:pPr>
            <a:r>
              <a:rPr lang="en-US" dirty="0">
                <a:solidFill>
                  <a:schemeClr val="tx1"/>
                </a:solidFill>
                <a:latin typeface="Courier New"/>
                <a:cs typeface="Courier New"/>
              </a:rPr>
              <a:t>(3,0) &lt; (1,2,3)     </a:t>
            </a:r>
            <a:r>
              <a:rPr lang="en-US" dirty="0">
                <a:solidFill>
                  <a:schemeClr val="tx1"/>
                </a:solidFill>
              </a:rPr>
              <a:t># False</a:t>
            </a:r>
          </a:p>
          <a:p>
            <a:r>
              <a:rPr lang="en-US" dirty="0">
                <a:solidFill>
                  <a:schemeClr val="tx1"/>
                </a:solidFill>
              </a:rPr>
              <a:t>a list comprehension (commented out) is the equivalent of the code below </a:t>
            </a:r>
            <a:r>
              <a:rPr lang="en-US" dirty="0" smtClean="0">
                <a:solidFill>
                  <a:schemeClr val="tx1"/>
                </a:solidFill>
              </a:rPr>
              <a:t>it</a:t>
            </a:r>
            <a:endParaRPr lang="en-US" dirty="0">
              <a:solidFill>
                <a:schemeClr val="tx1"/>
              </a:solidFill>
            </a:endParaRPr>
          </a:p>
        </p:txBody>
      </p:sp>
    </p:spTree>
    <p:extLst>
      <p:ext uri="{BB962C8B-B14F-4D97-AF65-F5344CB8AC3E}">
        <p14:creationId xmlns:p14="http://schemas.microsoft.com/office/powerpoint/2010/main" val="38739000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Listings </a:t>
            </a:r>
            <a:r>
              <a:rPr lang="en-US" dirty="0" smtClean="0"/>
              <a:t>9.4</a:t>
            </a:r>
            <a:endParaRPr lang="en-US" dirty="0"/>
          </a:p>
        </p:txBody>
      </p:sp>
      <p:pic>
        <p:nvPicPr>
          <p:cNvPr id="5" name="Picture 2" descr="Code has 16 lines. The code reads as follows. Line 1. 1 d e f pretty underscore print left parentheses word underscore count underscore d I c t right parentheses colon. Line 2, indented once. 2 quote quote quote Print nicely from highest to lowest frequency period quote quote quote. Line 3, indented once. 3 hash create a list of tuples comma left parentheses value comma key right parentheses. Line 4, indented once. 4 hash value underscore key underscore list equals left bracket left parentheses v a l comma key right parentheses for key comma v a l in d period items left parentheses right parentheses right bracket. Line 5, indented once. 5 value underscore key underscore list equals left bracket right bracket. Line 6, indented once. 6 for key comma v a l in word underscore count underscore d I c t period items left parentheses right parentheses colon. Line 7, indented twice. 7 value underscore key underscore list period append left parentheses left parentheses v a l comma key right parentheses right parentheses. Line 8, indented once. 8 hash sort method sorts on list’s first element comma the frequency period. Line 9, indented once. 9 hash reverse to get biggest first. Line 10, indented once. 10 Value underscore key underscore list period sort left parentheses reverse equals True right parentheses. Line 11, indented once. 11 hash value underscore key underscore list equals sorted left parentheses left bracket v comma k right parentheses for k comma v in value underscore key underscore list period items left parentheses right parentheses right bracket comma. Line 12. Reverse equals True right parentheses. Line 13, indented once. 12 Print left parentheses quote left brace colon 11 s right brace left brace colon 11 s right brace quote period format left parentheses quote word quote comma quote count quote right parentheses right parentheses. Line 14, indented once. 13 print left parentheses quote underscore quote asterisk 21 right parentheses. Line 15, indented once. 14 for v a l comma key in value underscore key underscore list colon. Line 16, indented twice. 15 print left parentheses quote left brace colon 12 s right brace left brace colon left angle bracket 3 d right brace quote period format left parentheses key comma v a l right parentheses right parentheses. "/>
          <p:cNvPicPr>
            <a:picLocks noGrp="1" noChangeAspect="1"/>
          </p:cNvPicPr>
          <p:nvPr>
            <p:ph sz="quarter" idx="4294967295"/>
          </p:nvPr>
        </p:nvPicPr>
        <p:blipFill>
          <a:blip r:embed="rId2">
            <a:clrChange>
              <a:clrFrom>
                <a:srgbClr val="E5F6FC"/>
              </a:clrFrom>
              <a:clrTo>
                <a:srgbClr val="E5F6FC">
                  <a:alpha val="0"/>
                </a:srgbClr>
              </a:clrTo>
            </a:clrChange>
            <a:duotone>
              <a:prstClr val="black"/>
              <a:schemeClr val="tx2">
                <a:tint val="45000"/>
                <a:satMod val="400000"/>
              </a:schemeClr>
            </a:duotone>
          </a:blip>
          <a:stretch>
            <a:fillRect/>
          </a:stretch>
        </p:blipFill>
        <p:spPr>
          <a:xfrm>
            <a:off x="916634" y="2037180"/>
            <a:ext cx="7310732" cy="3522852"/>
          </a:xfrm>
        </p:spPr>
      </p:pic>
    </p:spTree>
    <p:extLst>
      <p:ext uri="{BB962C8B-B14F-4D97-AF65-F5344CB8AC3E}">
        <p14:creationId xmlns:p14="http://schemas.microsoft.com/office/powerpoint/2010/main" val="1342669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Code Listings </a:t>
            </a:r>
            <a:r>
              <a:rPr lang="en-US" dirty="0" smtClean="0"/>
              <a:t>9.5</a:t>
            </a:r>
            <a:endParaRPr lang="en-US" dirty="0"/>
          </a:p>
        </p:txBody>
      </p:sp>
      <p:pic>
        <p:nvPicPr>
          <p:cNvPr id="6" name="Picture 2" descr="Code has 7 lines. The code reads as follows. Line 1. 1 d e f main left parentheses right parentheses colon. Line 2, indented once. 2 word underscore count underscore d I c t equals left brace right brace. Line 3, indented once. 3 g b a underscore file equals open left parentheses quote Gettysburg period t x t quote comma quote r quote right parentheses. Line 4, indented once. 4 for line in g b a underscore file colon. Line 5, indented twice. 5 process underscore line left parentheses line comma word underscore count underscore d I c t right parentheses. Line 6, indented once. 6 print left parentheses quote length of the dictionary colon quote comma l e n left parentheses word underscore count underscore d I c t right parentheses right parentheses. Line 7, indented once. 7 pretty underscore print left parentheses word underscore count underscore d I c t right parentheses. "/>
          <p:cNvPicPr>
            <a:picLocks noChangeAspect="1"/>
          </p:cNvPicPr>
          <p:nvPr/>
        </p:nvPicPr>
        <p:blipFill>
          <a:blip r:embed="rId2">
            <a:clrChange>
              <a:clrFrom>
                <a:srgbClr val="E5F6FC"/>
              </a:clrFrom>
              <a:clrTo>
                <a:srgbClr val="E5F6FC">
                  <a:alpha val="0"/>
                </a:srgbClr>
              </a:clrTo>
            </a:clrChange>
          </a:blip>
          <a:stretch>
            <a:fillRect/>
          </a:stretch>
        </p:blipFill>
        <p:spPr>
          <a:xfrm>
            <a:off x="1083923" y="2380816"/>
            <a:ext cx="6976153" cy="1894946"/>
          </a:xfrm>
          <a:prstGeom prst="rect">
            <a:avLst/>
          </a:prstGeom>
          <a:noFill/>
          <a:ln>
            <a:noFill/>
          </a:ln>
        </p:spPr>
      </p:pic>
    </p:spTree>
    <p:extLst>
      <p:ext uri="{BB962C8B-B14F-4D97-AF65-F5344CB8AC3E}">
        <p14:creationId xmlns:p14="http://schemas.microsoft.com/office/powerpoint/2010/main" val="1270618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t>Periodic Table example</a:t>
            </a:r>
          </a:p>
        </p:txBody>
      </p:sp>
    </p:spTree>
    <p:extLst>
      <p:ext uri="{BB962C8B-B14F-4D97-AF65-F5344CB8AC3E}">
        <p14:creationId xmlns:p14="http://schemas.microsoft.com/office/powerpoint/2010/main" val="21578287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Comma Separated Values (C</a:t>
            </a:r>
            <a:r>
              <a:rPr lang="en-US" sz="100" dirty="0" smtClean="0"/>
              <a:t> </a:t>
            </a:r>
            <a:r>
              <a:rPr lang="en-US" dirty="0" smtClean="0"/>
              <a:t>S</a:t>
            </a:r>
            <a:r>
              <a:rPr lang="en-US" sz="100" dirty="0" smtClean="0"/>
              <a:t> </a:t>
            </a:r>
            <a:r>
              <a:rPr lang="en-US" dirty="0" smtClean="0"/>
              <a:t>V)</a:t>
            </a:r>
            <a:endParaRPr lang="en-US" dirty="0"/>
          </a:p>
        </p:txBody>
      </p:sp>
      <p:sp>
        <p:nvSpPr>
          <p:cNvPr id="5" name="Content Placeholder 4"/>
          <p:cNvSpPr>
            <a:spLocks noGrp="1"/>
          </p:cNvSpPr>
          <p:nvPr>
            <p:ph idx="1"/>
          </p:nvPr>
        </p:nvSpPr>
        <p:spPr/>
        <p:txBody>
          <a:bodyPr/>
          <a:lstStyle/>
          <a:p>
            <a:r>
              <a:rPr lang="en-US" dirty="0"/>
              <a:t>C</a:t>
            </a:r>
            <a:r>
              <a:rPr lang="en-US" sz="100" dirty="0"/>
              <a:t> </a:t>
            </a:r>
            <a:r>
              <a:rPr lang="en-US" dirty="0"/>
              <a:t>S</a:t>
            </a:r>
            <a:r>
              <a:rPr lang="en-US" sz="100" dirty="0"/>
              <a:t> </a:t>
            </a:r>
            <a:r>
              <a:rPr lang="en-US" dirty="0"/>
              <a:t>V </a:t>
            </a:r>
            <a:r>
              <a:rPr lang="en-US" dirty="0" smtClean="0"/>
              <a:t>files are a text format that are used by many applications (especially spreadsheets) to exchange data as text</a:t>
            </a:r>
          </a:p>
          <a:p>
            <a:r>
              <a:rPr lang="en-US" dirty="0" smtClean="0"/>
              <a:t>row oriented representation where each line is a row, and elements of the row (columns) are separated by a comma</a:t>
            </a:r>
          </a:p>
          <a:p>
            <a:r>
              <a:rPr lang="en-US" dirty="0" smtClean="0"/>
              <a:t>despite the simplicity, there are variations and we'd like Python to help</a:t>
            </a:r>
            <a:endParaRPr lang="en-US" dirty="0"/>
          </a:p>
        </p:txBody>
      </p:sp>
    </p:spTree>
    <p:extLst>
      <p:ext uri="{BB962C8B-B14F-4D97-AF65-F5344CB8AC3E}">
        <p14:creationId xmlns:p14="http://schemas.microsoft.com/office/powerpoint/2010/main" val="773829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sz="100" dirty="0"/>
              <a:t> </a:t>
            </a:r>
            <a:r>
              <a:rPr lang="en-US" dirty="0"/>
              <a:t>S</a:t>
            </a:r>
            <a:r>
              <a:rPr lang="en-US" sz="100" dirty="0"/>
              <a:t> </a:t>
            </a:r>
            <a:r>
              <a:rPr lang="en-US" dirty="0"/>
              <a:t>V </a:t>
            </a:r>
            <a:r>
              <a:rPr lang="en-US" dirty="0" smtClean="0"/>
              <a:t>Module</a:t>
            </a:r>
            <a:endParaRPr lang="en-US" dirty="0"/>
          </a:p>
        </p:txBody>
      </p:sp>
      <p:sp>
        <p:nvSpPr>
          <p:cNvPr id="3" name="Content Placeholder 2"/>
          <p:cNvSpPr>
            <a:spLocks noGrp="1"/>
          </p:cNvSpPr>
          <p:nvPr>
            <p:ph idx="1"/>
          </p:nvPr>
        </p:nvSpPr>
        <p:spPr/>
        <p:txBody>
          <a:bodyPr/>
          <a:lstStyle/>
          <a:p>
            <a:r>
              <a:rPr lang="en-US" dirty="0" smtClean="0">
                <a:solidFill>
                  <a:srgbClr val="660066"/>
                </a:solidFill>
                <a:latin typeface="Courier New"/>
                <a:cs typeface="Courier New"/>
              </a:rPr>
              <a:t>csv.reader</a:t>
            </a:r>
            <a:r>
              <a:rPr lang="en-US" dirty="0" smtClean="0"/>
              <a:t> takes an opened file object as an argument and reads one line at a time from that file</a:t>
            </a:r>
          </a:p>
          <a:p>
            <a:r>
              <a:rPr lang="en-US" dirty="0" smtClean="0"/>
              <a:t>Each line is formatted as a list with the elements (the columns, the comma separated elements) found in the file</a:t>
            </a:r>
            <a:endParaRPr lang="en-US" dirty="0"/>
          </a:p>
        </p:txBody>
      </p:sp>
    </p:spTree>
    <p:extLst>
      <p:ext uri="{BB962C8B-B14F-4D97-AF65-F5344CB8AC3E}">
        <p14:creationId xmlns:p14="http://schemas.microsoft.com/office/powerpoint/2010/main" val="30201151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Dictionaries</a:t>
            </a:r>
            <a:endParaRPr lang="en-US" dirty="0"/>
          </a:p>
        </p:txBody>
      </p:sp>
    </p:spTree>
    <p:extLst>
      <p:ext uri="{BB962C8B-B14F-4D97-AF65-F5344CB8AC3E}">
        <p14:creationId xmlns:p14="http://schemas.microsoft.com/office/powerpoint/2010/main" val="8396798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Encodings </a:t>
            </a:r>
            <a:r>
              <a:rPr lang="en-US" dirty="0"/>
              <a:t>o</a:t>
            </a:r>
            <a:r>
              <a:rPr lang="en-US" dirty="0" smtClean="0"/>
              <a:t>ther than UTF-8</a:t>
            </a:r>
            <a:endParaRPr lang="en-US" dirty="0"/>
          </a:p>
        </p:txBody>
      </p:sp>
      <p:sp>
        <p:nvSpPr>
          <p:cNvPr id="3" name="Content Placeholder 2"/>
          <p:cNvSpPr>
            <a:spLocks noGrp="1"/>
          </p:cNvSpPr>
          <p:nvPr>
            <p:ph idx="1"/>
          </p:nvPr>
        </p:nvSpPr>
        <p:spPr/>
        <p:txBody>
          <a:bodyPr/>
          <a:lstStyle/>
          <a:p>
            <a:r>
              <a:rPr lang="en-US" dirty="0" smtClean="0"/>
              <a:t>this example uses a </a:t>
            </a:r>
            <a:r>
              <a:rPr lang="en-US" dirty="0" err="1" smtClean="0"/>
              <a:t>csv</a:t>
            </a:r>
            <a:r>
              <a:rPr lang="en-US" dirty="0" smtClean="0"/>
              <a:t> file encoded with characters other than UTF-8 (our default)</a:t>
            </a:r>
          </a:p>
          <a:p>
            <a:pPr lvl="1"/>
            <a:r>
              <a:rPr lang="en-US" dirty="0" smtClean="0"/>
              <a:t>in particular, the symbol ± occurs</a:t>
            </a:r>
          </a:p>
          <a:p>
            <a:r>
              <a:rPr lang="en-US" dirty="0" smtClean="0"/>
              <a:t>can solve by opening the file with the correct encoding, in this case </a:t>
            </a:r>
            <a:r>
              <a:rPr lang="en-US" dirty="0" smtClean="0">
                <a:latin typeface="Courier New"/>
                <a:cs typeface="Courier New"/>
              </a:rPr>
              <a:t>windows-1252</a:t>
            </a:r>
            <a:endParaRPr lang="en-US" dirty="0">
              <a:latin typeface="Courier New"/>
              <a:cs typeface="Courier New"/>
            </a:endParaRPr>
          </a:p>
        </p:txBody>
      </p:sp>
    </p:spTree>
    <p:extLst>
      <p:ext uri="{BB962C8B-B14F-4D97-AF65-F5344CB8AC3E}">
        <p14:creationId xmlns:p14="http://schemas.microsoft.com/office/powerpoint/2010/main" val="8606926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a:t>
            </a:r>
            <a:endParaRPr lang="en-US" dirty="0"/>
          </a:p>
        </p:txBody>
      </p:sp>
      <p:pic>
        <p:nvPicPr>
          <p:cNvPr id="5" name="Picture 2" descr="Code has 12 lines as follows. Line 1. Right angle bracket right angle bracket right angle bracket import c s v. Line 2. right angle bracket right angle bracket right angle bracket periodic underscore file equals open left parentheses double quote Periodic hyphen Table period c s v double quote comma double quote r double quote comma encoding equals double quote windows hyphen 1 2 5 2 double quote right parentheses. Line 3. Right angle bracket right angle bracket right angle bracket reader equals c s v period reader left parentheses periodic underscore file right parentheses. Line 4. Right angle bracket right angle bracket right angle bracket for row in reader colon. Line 5, indented once. Print left parentheses row right parentheses. Line 6. Blank. Line 7. Hash some of the output data. Line 8. left bracket quote 2 quote comma quote He quote comma quote 18 quote comma quote V I I I A quote comma quote 1 quote comma quote helium quote comma quote 4.003 quote comma quote 0 quote comma quote quote  comma quote quote comma ellipses right bracket. Line 9. left bracket quote 3 quote comma quote Li comma quote 1 quote comma quote I A quote comma quote 2 quote comma quote lithium quote comma quote 6.941 quote comma quote plus 1 quote comma quote quote comma quote quote  comma ellipses right bracket. Line 10. left bracket quote 4 quote comma quote Be quote comma quote 2 quote comma quote I I A quote comma quote 2 quote comma quote beryllium quote comma quote 9.012 quote comma quote plus 2 quote comma quote quote comma quote quote comma ellipses right bracket. Line 11. left bracket quote 5 quote comma quote B quote comma quote 13 quote comma quote I I I A quote comma quote 2 quote comma quote boron quote comma quote 10.81 quote comma quote plus 3 quote comma quote quote  comma quote quote comma ellipses right bracket. Line 12. Hash e t c period e t c period. "/>
          <p:cNvPicPr>
            <a:picLocks noChangeAspect="1"/>
          </p:cNvPicPr>
          <p:nvPr/>
        </p:nvPicPr>
        <p:blipFill>
          <a:blip r:embed="rId2"/>
          <a:stretch>
            <a:fillRect/>
          </a:stretch>
        </p:blipFill>
        <p:spPr>
          <a:xfrm>
            <a:off x="633413" y="2343150"/>
            <a:ext cx="7877175" cy="2820988"/>
          </a:xfrm>
          <a:prstGeom prst="rect">
            <a:avLst/>
          </a:prstGeom>
          <a:noFill/>
          <a:ln>
            <a:noFill/>
          </a:ln>
        </p:spPr>
      </p:pic>
    </p:spTree>
    <p:extLst>
      <p:ext uri="{BB962C8B-B14F-4D97-AF65-F5344CB8AC3E}">
        <p14:creationId xmlns:p14="http://schemas.microsoft.com/office/powerpoint/2010/main" val="30972424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Code Listings </a:t>
            </a:r>
            <a:r>
              <a:rPr lang="en-US" dirty="0" smtClean="0"/>
              <a:t>9.8 </a:t>
            </a:r>
            <a:r>
              <a:rPr lang="en-US" sz="2000" b="0" dirty="0" smtClean="0"/>
              <a:t>(1 of 2)</a:t>
            </a:r>
            <a:endParaRPr lang="en-US" b="0" dirty="0"/>
          </a:p>
        </p:txBody>
      </p:sp>
      <p:pic>
        <p:nvPicPr>
          <p:cNvPr id="2" name="Picture 1" descr="Code has 23 lines, as follows. Line 1. Import c s v. Line 2, two paragraphs. D e f read underscore table left parenthesis a underscore file comma a underscore d I c t right parenthesis colon. Line 3, indented once. double quote double quote double quote  Read periodic table file into a d I c t period with element symbol as key period. Line 4, indented twice. Periodic underscore file is a file object left bracketed for reading double quote double quote double quote. Line 5, indented once. Data underscore reader equals c s v period reader left parenthesis a underscore file right parenthesis. Line 6, two paragraphs and indented once. For row in data underscore reader colon. Line 7, indented twice. Hash ignore header rows colon elements begin with a number. Line 8, indented twice. If row left bracket 0 right bracket period I s d I g I t left parenthesis right parenthesis colon. Line 9, indented three times. Symbol underscore s t r equals row left bracket 1 right bracket. Line 10, indented three times. A underscore d I c t left bracket symbol underscore s t r right bracket equals row left bracket colon 8 right bracket hash ignore end of row. Line 11, two paragraphs. D e f parse underscore element left parenthesis element underscore s t r right parenthesis colon. Line 12, indented once. Double quote double quote double quote Parse element string into symbol and quantity comma. Line 13, indented twice. E period g period s I 2 returns left parenthesis quote s I quote comma 2 right parenthesis double quote double quote double quote Line 14, indented once. Symbol underscore s t r equals double quote double quote. Line 15, indented once. Quantity underscore s t r equals double quote double quote. Line 16, indented once. For c h in element underscore s t r colon. Line 17, indented twice. If c h period Is alpha left parenthesis right parenthesis colon. Line 18, indented three times. Symbol underscore s t r equals symbol underscore s t r plus c h. Line 19, indented twice. Else colon. Line 20, indented three times. Quantity underscore s t r equals quantity underscore s t r plus c h. Line 21, indented once. If quantity underscore s t r equals equals double quote double quote colon hash if no number comma default is 1. Line 22, indented twice. Quantity underscore s t r equals double quote 1 double quote. Line 23, indented once. Return symbol underscore s t r comma I n t left parenthesis quantity underscore s t r right parenthesis."/>
          <p:cNvPicPr>
            <a:picLocks noChangeAspect="1"/>
          </p:cNvPicPr>
          <p:nvPr/>
        </p:nvPicPr>
        <p:blipFill>
          <a:blip r:embed="rId3"/>
          <a:stretch>
            <a:fillRect/>
          </a:stretch>
        </p:blipFill>
        <p:spPr>
          <a:xfrm>
            <a:off x="1650045" y="1903091"/>
            <a:ext cx="5843910" cy="4213601"/>
          </a:xfrm>
          <a:prstGeom prst="rect">
            <a:avLst/>
          </a:prstGeom>
        </p:spPr>
      </p:pic>
    </p:spTree>
    <p:extLst>
      <p:ext uri="{BB962C8B-B14F-4D97-AF65-F5344CB8AC3E}">
        <p14:creationId xmlns:p14="http://schemas.microsoft.com/office/powerpoint/2010/main" val="23197401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Code Listings 9.8 </a:t>
            </a:r>
            <a:r>
              <a:rPr lang="en-US" sz="2000" b="0" dirty="0" smtClean="0"/>
              <a:t>(2 </a:t>
            </a:r>
            <a:r>
              <a:rPr lang="en-US" sz="2000" b="0" dirty="0"/>
              <a:t>of 2)</a:t>
            </a:r>
            <a:endParaRPr lang="en-US" dirty="0"/>
          </a:p>
        </p:txBody>
      </p:sp>
      <p:pic>
        <p:nvPicPr>
          <p:cNvPr id="2" name="Picture 1" descr="Code has 19 lines, as follows. Line 1. Hash 1 period read file. Line 2. Periodic underscore file equals left bracket left parenthesis double quote periodic hyphen table period c s v double quote comma double quote r double quote comma encoding equals double quote windows hyphen 1 2 5 2 double quote right parenthesis. Line 3, two paragraphs. Hash 2 period create dictionary of periodic table using element symbols as keys. Line 4. Periodic underscore d I c t equals left parenthesis right parenthesis. Line 5. Read underscore table left parenthesis periodic underscore file comma periodic underscore d I c t right parenthesis. Line 6, two paragraphs. Hash 3 period prompt for input and convert compound into a list of elements. Line 7. Compound underscore s t r equals input left parenthesis double quote input a chemical compound comma hyphenated comma e period g period c hyphen O 2 colon double quote right parenthesis. Line 8. Compound underscore list equals compound underscore s t r period split left parenthesis double quote hyphen double quote right parenthesis. Line 9, two paragraphs. Hash 4 period initialize atomic mass. Line 10. Mass underscore float equals 0.0. Line 11. Print left parenthesis double quote the compound is composed of colon double quote comma end equals quote quote right parenthesis. Line 12. Hash 5 period parse compound list into symbol hyphen quantity pairs comma print name comma and add mass. Line 13. For c in compound list colon. Line 14, indented once. Symbol underscore s t r comma quantity underscore I n t equals parse underscore element left parenthesis c right parenthesis. Line 15, indented once. Print left parenthesis periodic underscore d I c t left bracket symbol underscore s t r right bracket left bracket 5 right bracket comma end equals quote quote right parenthesis hash print element name. Line 16, indented once. Mass underscore float equals mass underscore float plus quantity underscore I n t asterisk backslash. Line 17, indented twice. Float left parenthesis periodic underscore d I c t left bracket symbol underscore s t r right bracket left bracket 6 right bracket right parenthesis hash add atomic mass. Line 18, two paragraphs. Print left parenthesis double quote backslash n backslash n the atomic mass of the compound is double quote comma mass underscore float right parenthesis. Line 19, two paragraphs. Periodic underscore file period close left parenthesis right parenthesis."/>
          <p:cNvPicPr>
            <a:picLocks noChangeAspect="1"/>
          </p:cNvPicPr>
          <p:nvPr/>
        </p:nvPicPr>
        <p:blipFill>
          <a:blip r:embed="rId2"/>
          <a:stretch>
            <a:fillRect/>
          </a:stretch>
        </p:blipFill>
        <p:spPr>
          <a:xfrm>
            <a:off x="1392366" y="1993548"/>
            <a:ext cx="6359268" cy="4135129"/>
          </a:xfrm>
          <a:prstGeom prst="rect">
            <a:avLst/>
          </a:prstGeom>
        </p:spPr>
      </p:pic>
    </p:spTree>
    <p:extLst>
      <p:ext uri="{BB962C8B-B14F-4D97-AF65-F5344CB8AC3E}">
        <p14:creationId xmlns:p14="http://schemas.microsoft.com/office/powerpoint/2010/main" val="13260831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Sets</a:t>
            </a:r>
            <a:endParaRPr lang="en-US" dirty="0"/>
          </a:p>
        </p:txBody>
      </p:sp>
    </p:spTree>
    <p:extLst>
      <p:ext uri="{BB962C8B-B14F-4D97-AF65-F5344CB8AC3E}">
        <p14:creationId xmlns:p14="http://schemas.microsoft.com/office/powerpoint/2010/main" val="6605938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itle 1"/>
          <p:cNvSpPr>
            <a:spLocks noGrp="1" noChangeArrowheads="1"/>
          </p:cNvSpPr>
          <p:nvPr>
            <p:ph type="title"/>
          </p:nvPr>
        </p:nvSpPr>
        <p:spPr/>
        <p:txBody>
          <a:bodyPr/>
          <a:lstStyle/>
          <a:p>
            <a:r>
              <a:rPr lang="en-US" smtClean="0"/>
              <a:t>Sets, as in Mathematical Sets</a:t>
            </a:r>
            <a:endParaRPr lang="en-US"/>
          </a:p>
        </p:txBody>
      </p:sp>
      <p:sp>
        <p:nvSpPr>
          <p:cNvPr id="51204" name="Content Placeholder 2"/>
          <p:cNvSpPr>
            <a:spLocks noGrp="1" noChangeArrowheads="1"/>
          </p:cNvSpPr>
          <p:nvPr>
            <p:ph idx="1"/>
          </p:nvPr>
        </p:nvSpPr>
        <p:spPr/>
        <p:txBody>
          <a:bodyPr/>
          <a:lstStyle/>
          <a:p>
            <a:r>
              <a:rPr lang="en-US" smtClean="0"/>
              <a:t>in mathematics, a set is a collection of objects, potentially of many different types</a:t>
            </a:r>
          </a:p>
          <a:p>
            <a:r>
              <a:rPr lang="en-US" smtClean="0"/>
              <a:t>in a set, no two elements are identical. That is, a set consists of elements each of which is unique compared to the other elements</a:t>
            </a:r>
          </a:p>
          <a:p>
            <a:r>
              <a:rPr lang="en-US" smtClean="0"/>
              <a:t>there is no order to the elements of a set</a:t>
            </a:r>
          </a:p>
          <a:p>
            <a:r>
              <a:rPr lang="en-US" smtClean="0"/>
              <a:t>a set with no elements is the empty set</a:t>
            </a:r>
            <a:endParaRPr lang="en-US"/>
          </a:p>
        </p:txBody>
      </p:sp>
    </p:spTree>
    <p:extLst>
      <p:ext uri="{BB962C8B-B14F-4D97-AF65-F5344CB8AC3E}">
        <p14:creationId xmlns:p14="http://schemas.microsoft.com/office/powerpoint/2010/main" val="35334949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itle 1"/>
          <p:cNvSpPr>
            <a:spLocks noGrp="1" noChangeArrowheads="1"/>
          </p:cNvSpPr>
          <p:nvPr>
            <p:ph type="title"/>
          </p:nvPr>
        </p:nvSpPr>
        <p:spPr/>
        <p:txBody>
          <a:bodyPr/>
          <a:lstStyle/>
          <a:p>
            <a:pPr eaLnBrk="1" hangingPunct="1"/>
            <a:r>
              <a:rPr lang="en-US" dirty="0" smtClean="0">
                <a:ea typeface="ＭＳ Ｐゴシック" pitchFamily="-107" charset="-128"/>
                <a:cs typeface="ＭＳ Ｐゴシック" pitchFamily="-107" charset="-128"/>
              </a:rPr>
              <a:t>Creating a Set</a:t>
            </a:r>
            <a:endParaRPr lang="en-US" dirty="0">
              <a:ea typeface="ＭＳ Ｐゴシック" pitchFamily="-107" charset="-128"/>
              <a:cs typeface="ＭＳ Ｐゴシック" pitchFamily="-107" charset="-128"/>
            </a:endParaRPr>
          </a:p>
        </p:txBody>
      </p:sp>
      <p:sp>
        <p:nvSpPr>
          <p:cNvPr id="53252" name="Text Placeholder 2"/>
          <p:cNvSpPr>
            <a:spLocks noGrp="1" noChangeArrowheads="1"/>
          </p:cNvSpPr>
          <p:nvPr>
            <p:ph type="body" idx="1"/>
          </p:nvPr>
        </p:nvSpPr>
        <p:spPr>
          <a:xfrm>
            <a:off x="457200" y="1600201"/>
            <a:ext cx="8229600" cy="1334474"/>
          </a:xfrm>
        </p:spPr>
        <p:txBody>
          <a:bodyPr/>
          <a:lstStyle/>
          <a:p>
            <a:pPr marL="0" indent="0">
              <a:lnSpc>
                <a:spcPct val="90000"/>
              </a:lnSpc>
              <a:buNone/>
            </a:pPr>
            <a:r>
              <a:rPr lang="en-US" dirty="0" smtClean="0">
                <a:ea typeface="Courier New" pitchFamily="-107" charset="0"/>
                <a:cs typeface="Courier New" pitchFamily="-107" charset="0"/>
              </a:rPr>
              <a:t>Set can be created in one of two ways:</a:t>
            </a:r>
          </a:p>
          <a:p>
            <a:pPr>
              <a:lnSpc>
                <a:spcPct val="90000"/>
              </a:lnSpc>
            </a:pPr>
            <a:r>
              <a:rPr lang="en-US" dirty="0" smtClean="0">
                <a:ea typeface="Courier New" pitchFamily="-107" charset="0"/>
                <a:cs typeface="Courier New" pitchFamily="-107" charset="0"/>
              </a:rPr>
              <a:t>constructor: </a:t>
            </a:r>
            <a:r>
              <a:rPr lang="en-US" dirty="0" smtClean="0">
                <a:solidFill>
                  <a:srgbClr val="660066"/>
                </a:solidFill>
                <a:latin typeface="Courier New"/>
                <a:ea typeface="Courier New" pitchFamily="-107" charset="0"/>
                <a:cs typeface="Courier New"/>
              </a:rPr>
              <a:t>set(</a:t>
            </a:r>
            <a:r>
              <a:rPr lang="en-US" dirty="0" err="1" smtClean="0">
                <a:solidFill>
                  <a:srgbClr val="660066"/>
                </a:solidFill>
                <a:latin typeface="Courier New"/>
                <a:ea typeface="Courier New" pitchFamily="-107" charset="0"/>
                <a:cs typeface="Courier New"/>
              </a:rPr>
              <a:t>iterable</a:t>
            </a:r>
            <a:r>
              <a:rPr lang="en-US" dirty="0" smtClean="0">
                <a:solidFill>
                  <a:srgbClr val="660066"/>
                </a:solidFill>
                <a:latin typeface="Courier New"/>
                <a:ea typeface="Courier New" pitchFamily="-107" charset="0"/>
                <a:cs typeface="Courier New"/>
              </a:rPr>
              <a:t>) </a:t>
            </a:r>
            <a:r>
              <a:rPr lang="en-US" dirty="0" smtClean="0">
                <a:ea typeface="Courier New" pitchFamily="-107" charset="0"/>
                <a:cs typeface="Courier New" pitchFamily="-107" charset="0"/>
              </a:rPr>
              <a:t>where the argument is </a:t>
            </a:r>
            <a:r>
              <a:rPr lang="en-US" dirty="0" err="1" smtClean="0">
                <a:ea typeface="Courier New" pitchFamily="-107" charset="0"/>
                <a:cs typeface="Courier New" pitchFamily="-107" charset="0"/>
              </a:rPr>
              <a:t>iterable</a:t>
            </a:r>
            <a:endParaRPr lang="en-US" sz="1600" dirty="0">
              <a:solidFill>
                <a:srgbClr val="660066"/>
              </a:solidFill>
              <a:latin typeface="Courier New"/>
              <a:ea typeface="Courier New" pitchFamily="-107" charset="0"/>
              <a:cs typeface="Courier New"/>
            </a:endParaRPr>
          </a:p>
        </p:txBody>
      </p:sp>
      <p:pic>
        <p:nvPicPr>
          <p:cNvPr id="9" name="Picture 8" descr="Code has 2 lines, as follows. Line 1. My underscore set equals set left parenthesis quote a b c quote right parenthesis. Line 2. My underscore set right arrow left brace quote a quote comma quote b quote comma quote c quote right brace."/>
          <p:cNvPicPr>
            <a:picLocks noChangeAspect="1"/>
          </p:cNvPicPr>
          <p:nvPr/>
        </p:nvPicPr>
        <p:blipFill>
          <a:blip r:embed="rId3"/>
          <a:stretch>
            <a:fillRect/>
          </a:stretch>
        </p:blipFill>
        <p:spPr>
          <a:xfrm>
            <a:off x="1962256" y="2934675"/>
            <a:ext cx="4865030" cy="975445"/>
          </a:xfrm>
          <a:prstGeom prst="rect">
            <a:avLst/>
          </a:prstGeom>
        </p:spPr>
      </p:pic>
      <p:sp>
        <p:nvSpPr>
          <p:cNvPr id="4" name="Text Placeholder 3"/>
          <p:cNvSpPr>
            <a:spLocks noGrp="1"/>
          </p:cNvSpPr>
          <p:nvPr>
            <p:ph type="body" sz="quarter" idx="10"/>
          </p:nvPr>
        </p:nvSpPr>
        <p:spPr>
          <a:xfrm>
            <a:off x="533400" y="4328301"/>
            <a:ext cx="8077200" cy="777956"/>
          </a:xfrm>
        </p:spPr>
        <p:txBody>
          <a:bodyPr/>
          <a:lstStyle/>
          <a:p>
            <a:pPr lvl="0" indent="-256032">
              <a:lnSpc>
                <a:spcPct val="90000"/>
              </a:lnSpc>
            </a:pPr>
            <a:r>
              <a:rPr lang="en-US" dirty="0">
                <a:solidFill>
                  <a:srgbClr val="000000"/>
                </a:solidFill>
                <a:ea typeface="Courier New" pitchFamily="-107" charset="0"/>
                <a:cs typeface="Courier New" pitchFamily="-107" charset="0"/>
              </a:rPr>
              <a:t>shortcut: </a:t>
            </a:r>
            <a:r>
              <a:rPr lang="en-US" dirty="0">
                <a:solidFill>
                  <a:srgbClr val="660066"/>
                </a:solidFill>
                <a:latin typeface="Courier New"/>
                <a:ea typeface="Courier New" pitchFamily="-107" charset="0"/>
                <a:cs typeface="Courier New"/>
              </a:rPr>
              <a:t>{}</a:t>
            </a:r>
            <a:r>
              <a:rPr lang="en-US" dirty="0">
                <a:solidFill>
                  <a:srgbClr val="000000"/>
                </a:solidFill>
                <a:ea typeface="Courier New" pitchFamily="-107" charset="0"/>
                <a:cs typeface="Courier New" pitchFamily="-107" charset="0"/>
              </a:rPr>
              <a:t>, braces where the elements have no colons (to distinguish them from </a:t>
            </a:r>
            <a:r>
              <a:rPr lang="en-US" dirty="0" err="1">
                <a:solidFill>
                  <a:srgbClr val="000000"/>
                </a:solidFill>
                <a:ea typeface="Courier New" pitchFamily="-107" charset="0"/>
                <a:cs typeface="Courier New" pitchFamily="-107" charset="0"/>
              </a:rPr>
              <a:t>dicts</a:t>
            </a:r>
            <a:r>
              <a:rPr lang="en-US" dirty="0" smtClean="0">
                <a:solidFill>
                  <a:srgbClr val="000000"/>
                </a:solidFill>
                <a:ea typeface="Courier New" pitchFamily="-107" charset="0"/>
                <a:cs typeface="Courier New" pitchFamily="-107" charset="0"/>
              </a:rPr>
              <a:t>)</a:t>
            </a:r>
            <a:endParaRPr lang="en-US" dirty="0">
              <a:solidFill>
                <a:srgbClr val="000000"/>
              </a:solidFill>
              <a:ea typeface="Courier New" pitchFamily="-107" charset="0"/>
              <a:cs typeface="Courier New" pitchFamily="-107" charset="0"/>
            </a:endParaRPr>
          </a:p>
        </p:txBody>
      </p:sp>
      <p:pic>
        <p:nvPicPr>
          <p:cNvPr id="7" name="Picture 6" descr="A line of code, as follows. My underscore set equals left brace quote a quote comma quote b quote comma quote c quote right brace."/>
          <p:cNvPicPr>
            <a:picLocks noChangeAspect="1"/>
          </p:cNvPicPr>
          <p:nvPr/>
        </p:nvPicPr>
        <p:blipFill>
          <a:blip r:embed="rId4"/>
          <a:stretch>
            <a:fillRect/>
          </a:stretch>
        </p:blipFill>
        <p:spPr>
          <a:xfrm>
            <a:off x="2492174" y="5399401"/>
            <a:ext cx="3810330" cy="536494"/>
          </a:xfrm>
          <a:prstGeom prst="rect">
            <a:avLst/>
          </a:prstGeom>
        </p:spPr>
      </p:pic>
    </p:spTree>
    <p:extLst>
      <p:ext uri="{BB962C8B-B14F-4D97-AF65-F5344CB8AC3E}">
        <p14:creationId xmlns:p14="http://schemas.microsoft.com/office/powerpoint/2010/main" val="7680162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itle 1"/>
          <p:cNvSpPr>
            <a:spLocks noGrp="1" noChangeArrowheads="1"/>
          </p:cNvSpPr>
          <p:nvPr>
            <p:ph type="title"/>
          </p:nvPr>
        </p:nvSpPr>
        <p:spPr/>
        <p:txBody>
          <a:bodyPr/>
          <a:lstStyle/>
          <a:p>
            <a:pPr eaLnBrk="1" hangingPunct="1"/>
            <a:r>
              <a:rPr lang="en-US" dirty="0">
                <a:ea typeface="ＭＳ Ｐゴシック" pitchFamily="-107" charset="-128"/>
                <a:cs typeface="ＭＳ Ｐゴシック" pitchFamily="-107" charset="-128"/>
              </a:rPr>
              <a:t>Diverse elements</a:t>
            </a:r>
          </a:p>
        </p:txBody>
      </p:sp>
      <p:sp>
        <p:nvSpPr>
          <p:cNvPr id="53252" name="Text Placeholder 2"/>
          <p:cNvSpPr>
            <a:spLocks noGrp="1" noChangeArrowheads="1"/>
          </p:cNvSpPr>
          <p:nvPr>
            <p:ph type="body" idx="1"/>
          </p:nvPr>
        </p:nvSpPr>
        <p:spPr>
          <a:xfrm>
            <a:off x="457200" y="1600201"/>
            <a:ext cx="8229600" cy="802806"/>
          </a:xfrm>
        </p:spPr>
        <p:txBody>
          <a:bodyPr/>
          <a:lstStyle/>
          <a:p>
            <a:pPr eaLnBrk="1" hangingPunct="1"/>
            <a:r>
              <a:rPr lang="en-US" dirty="0">
                <a:ea typeface="ＭＳ Ｐゴシック" pitchFamily="-107" charset="-128"/>
                <a:cs typeface="ＭＳ Ｐゴシック" pitchFamily="-107" charset="-128"/>
              </a:rPr>
              <a:t>A set can consist of a mixture of different types of elements</a:t>
            </a:r>
          </a:p>
        </p:txBody>
      </p:sp>
      <p:pic>
        <p:nvPicPr>
          <p:cNvPr id="5" name="Picture 4" descr="A line of code, as follows. My underscore set equals left brace quote a quote comma 1 comma 3.14159 comma true right brace."/>
          <p:cNvPicPr>
            <a:picLocks noChangeAspect="1"/>
          </p:cNvPicPr>
          <p:nvPr/>
        </p:nvPicPr>
        <p:blipFill>
          <a:blip r:embed="rId3"/>
          <a:stretch>
            <a:fillRect/>
          </a:stretch>
        </p:blipFill>
        <p:spPr>
          <a:xfrm>
            <a:off x="457200" y="2562770"/>
            <a:ext cx="5657578" cy="640135"/>
          </a:xfrm>
          <a:prstGeom prst="rect">
            <a:avLst/>
          </a:prstGeom>
        </p:spPr>
      </p:pic>
      <p:sp>
        <p:nvSpPr>
          <p:cNvPr id="4" name="Text Placeholder 3"/>
          <p:cNvSpPr>
            <a:spLocks noGrp="1"/>
          </p:cNvSpPr>
          <p:nvPr>
            <p:ph type="body" sz="quarter" idx="10"/>
          </p:nvPr>
        </p:nvSpPr>
        <p:spPr>
          <a:xfrm>
            <a:off x="533400" y="3407655"/>
            <a:ext cx="8077200" cy="777956"/>
          </a:xfrm>
        </p:spPr>
        <p:txBody>
          <a:bodyPr/>
          <a:lstStyle/>
          <a:p>
            <a:pPr lvl="0" indent="-256032">
              <a:lnSpc>
                <a:spcPct val="90000"/>
              </a:lnSpc>
            </a:pPr>
            <a:r>
              <a:rPr lang="en-US" dirty="0">
                <a:solidFill>
                  <a:srgbClr val="000000"/>
                </a:solidFill>
                <a:ea typeface="Courier New" pitchFamily="-107" charset="0"/>
                <a:cs typeface="Courier New" pitchFamily="-107" charset="0"/>
              </a:rPr>
              <a:t>as long as the single argument can be iterated through, you can make a set of it</a:t>
            </a:r>
          </a:p>
        </p:txBody>
      </p:sp>
    </p:spTree>
    <p:extLst>
      <p:ext uri="{BB962C8B-B14F-4D97-AF65-F5344CB8AC3E}">
        <p14:creationId xmlns:p14="http://schemas.microsoft.com/office/powerpoint/2010/main" val="8331921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Title 1"/>
          <p:cNvSpPr>
            <a:spLocks noGrp="1" noChangeArrowheads="1"/>
          </p:cNvSpPr>
          <p:nvPr>
            <p:ph type="title"/>
          </p:nvPr>
        </p:nvSpPr>
        <p:spPr/>
        <p:txBody>
          <a:bodyPr/>
          <a:lstStyle/>
          <a:p>
            <a:pPr eaLnBrk="1" hangingPunct="1"/>
            <a:r>
              <a:rPr lang="en-US" dirty="0" smtClean="0">
                <a:ea typeface="ＭＳ Ｐゴシック" pitchFamily="-107" charset="-128"/>
                <a:cs typeface="ＭＳ Ｐゴシック" pitchFamily="-107" charset="-128"/>
              </a:rPr>
              <a:t>No Duplicates</a:t>
            </a:r>
            <a:endParaRPr lang="en-US" dirty="0">
              <a:ea typeface="ＭＳ Ｐゴシック" pitchFamily="-107" charset="-128"/>
              <a:cs typeface="ＭＳ Ｐゴシック" pitchFamily="-107" charset="-128"/>
            </a:endParaRPr>
          </a:p>
        </p:txBody>
      </p:sp>
      <p:sp>
        <p:nvSpPr>
          <p:cNvPr id="57348" name="Text Placeholder 2"/>
          <p:cNvSpPr>
            <a:spLocks noGrp="1" noChangeArrowheads="1"/>
          </p:cNvSpPr>
          <p:nvPr>
            <p:ph idx="1"/>
          </p:nvPr>
        </p:nvSpPr>
        <p:spPr>
          <a:xfrm>
            <a:off x="457200" y="1600201"/>
            <a:ext cx="8229600" cy="762856"/>
          </a:xfrm>
        </p:spPr>
        <p:txBody>
          <a:bodyPr/>
          <a:lstStyle/>
          <a:p>
            <a:pPr eaLnBrk="1" hangingPunct="1"/>
            <a:r>
              <a:rPr lang="en-US" dirty="0">
                <a:ea typeface="ＭＳ Ｐゴシック" pitchFamily="-107" charset="-128"/>
                <a:cs typeface="ＭＳ Ｐゴシック" pitchFamily="-107" charset="-128"/>
              </a:rPr>
              <a:t>duplicates are automatically </a:t>
            </a:r>
            <a:r>
              <a:rPr lang="en-US" dirty="0" smtClean="0">
                <a:ea typeface="ＭＳ Ｐゴシック" pitchFamily="-107" charset="-128"/>
                <a:cs typeface="ＭＳ Ｐゴシック" pitchFamily="-107" charset="-128"/>
              </a:rPr>
              <a:t>removed</a:t>
            </a:r>
            <a:endParaRPr lang="en-US" dirty="0">
              <a:ea typeface="ＭＳ Ｐゴシック" pitchFamily="-107" charset="-128"/>
              <a:cs typeface="ＭＳ Ｐゴシック" pitchFamily="-107" charset="-128"/>
            </a:endParaRPr>
          </a:p>
        </p:txBody>
      </p:sp>
      <p:pic>
        <p:nvPicPr>
          <p:cNvPr id="2" name="Picture 1" descr="Code has 3 lines, as follows. Line 1. My underscore set equals set left parenthesis double quote a a b b c c d d double quote right parenthesis. Line 2. Print left parenthesis my underscore set right parenthesis. Line 3, indented once. Right arrow left brace quote a quote comma quote c quote comma quote b quote comma quote d quote right brace."/>
          <p:cNvPicPr>
            <a:picLocks noChangeAspect="1"/>
          </p:cNvPicPr>
          <p:nvPr/>
        </p:nvPicPr>
        <p:blipFill>
          <a:blip r:embed="rId3"/>
          <a:stretch>
            <a:fillRect/>
          </a:stretch>
        </p:blipFill>
        <p:spPr>
          <a:xfrm>
            <a:off x="581310" y="2147359"/>
            <a:ext cx="4755292" cy="1761897"/>
          </a:xfrm>
          <a:prstGeom prst="rect">
            <a:avLst/>
          </a:prstGeom>
        </p:spPr>
      </p:pic>
    </p:spTree>
    <p:extLst>
      <p:ext uri="{BB962C8B-B14F-4D97-AF65-F5344CB8AC3E}">
        <p14:creationId xmlns:p14="http://schemas.microsoft.com/office/powerpoint/2010/main" val="27355353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a:t>
            </a:r>
            <a:endParaRPr lang="en-US" dirty="0"/>
          </a:p>
        </p:txBody>
      </p:sp>
      <p:pic>
        <p:nvPicPr>
          <p:cNvPr id="4" name="Picture 3" descr="Code has 8 lines as follows. Line 1. Greater than greater than greater than null underscore set equals set left parenthesis right parenthesis hash set left parenthesis right parenthesis creates the empty set. Line 2. Greater than greater than greater than null right parenthesis underscore set. Line 3. Set left parenthesis right parenthesis. Line 4. greater than greater than greater than a underscore set equals left brace 1 comma 2 comma 3 comma 4 right brace hash no colons means set. Line 5. Greater than greater than greater than a underscore set. Line 6. Left brace 1 comma 2 comma 3 comma 4 right brace. Line 7. greater than greater than greater than b underscore set equals left brace 1 comma 1 comma 2 comma 2 comma 2 right brace hash duplicates are ignored. Line 8. Greater than greater than greater than b underscore set."/>
          <p:cNvPicPr>
            <a:picLocks noChangeAspect="1"/>
          </p:cNvPicPr>
          <p:nvPr/>
        </p:nvPicPr>
        <p:blipFill>
          <a:blip r:embed="rId2">
            <a:biLevel thresh="75000"/>
          </a:blip>
          <a:stretch>
            <a:fillRect/>
          </a:stretch>
        </p:blipFill>
        <p:spPr>
          <a:xfrm>
            <a:off x="533401" y="1674688"/>
            <a:ext cx="7117707" cy="2135312"/>
          </a:xfrm>
          <a:prstGeom prst="rect">
            <a:avLst/>
          </a:prstGeom>
        </p:spPr>
      </p:pic>
      <p:pic>
        <p:nvPicPr>
          <p:cNvPr id="6" name="Picture 5" descr="Code has 7 lines, as follows. Line 1. Left brace 1 comma 2 right brace. Line 2. Greater than greater than greater than c underscore set equals left brace quote a quote comma 1 comma 2.5 comma left parenthesis 5 comma 6 right parenthesis right brace hash different types is OK. Line 3. Greater than greater than greater than c underscore set. Line 4. Left brace left parenthesis 5 comma 6 right parenthesis comma 1 comma 2.5 comma quote a quote right brace. Line 5. greater than greater than greater than a underscore set equals set left parenthesis double quote a b c d double quote right parenthesis hash set constructed from I t e r able. Line 6. Greater than greater than greater than a underscore set. Line 7. Left brace quote a quote comma quote c quote comma quote b quote comma quote d quote right brace."/>
          <p:cNvPicPr>
            <a:picLocks noChangeAspect="1"/>
          </p:cNvPicPr>
          <p:nvPr/>
        </p:nvPicPr>
        <p:blipFill>
          <a:blip r:embed="rId3">
            <a:biLevel thresh="75000"/>
          </a:blip>
          <a:stretch>
            <a:fillRect/>
          </a:stretch>
        </p:blipFill>
        <p:spPr>
          <a:xfrm>
            <a:off x="533401" y="3986372"/>
            <a:ext cx="7333978" cy="1957227"/>
          </a:xfrm>
          <a:prstGeom prst="rect">
            <a:avLst/>
          </a:prstGeom>
        </p:spPr>
      </p:pic>
    </p:spTree>
    <p:extLst>
      <p:ext uri="{BB962C8B-B14F-4D97-AF65-F5344CB8AC3E}">
        <p14:creationId xmlns:p14="http://schemas.microsoft.com/office/powerpoint/2010/main" val="17597809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itle 1"/>
          <p:cNvSpPr>
            <a:spLocks noGrp="1" noChangeArrowheads="1"/>
          </p:cNvSpPr>
          <p:nvPr>
            <p:ph type="title"/>
          </p:nvPr>
        </p:nvSpPr>
        <p:spPr/>
        <p:txBody>
          <a:bodyPr/>
          <a:lstStyle/>
          <a:p>
            <a:r>
              <a:rPr lang="en-US" smtClean="0"/>
              <a:t>What is a dictionary?</a:t>
            </a:r>
            <a:endParaRPr lang="en-US"/>
          </a:p>
        </p:txBody>
      </p:sp>
      <p:sp>
        <p:nvSpPr>
          <p:cNvPr id="20484" name="Content Placeholder 2"/>
          <p:cNvSpPr>
            <a:spLocks noGrp="1" noChangeArrowheads="1"/>
          </p:cNvSpPr>
          <p:nvPr>
            <p:ph idx="1"/>
          </p:nvPr>
        </p:nvSpPr>
        <p:spPr/>
        <p:txBody>
          <a:bodyPr/>
          <a:lstStyle/>
          <a:p>
            <a:r>
              <a:rPr lang="en-US" dirty="0" smtClean="0"/>
              <a:t>In data structure terms, a dictionary is better termed an associative array, associative list or a map.</a:t>
            </a:r>
          </a:p>
          <a:p>
            <a:r>
              <a:rPr lang="en-US" dirty="0" smtClean="0"/>
              <a:t>You can think if it as a list of pairs, where the first element of the pair, the key, is used to retrieve the second element, the value.</a:t>
            </a:r>
          </a:p>
          <a:p>
            <a:r>
              <a:rPr lang="en-US" dirty="0" smtClean="0"/>
              <a:t>Thus we map a key to a value</a:t>
            </a:r>
            <a:endParaRPr lang="en-US" dirty="0"/>
          </a:p>
        </p:txBody>
      </p:sp>
    </p:spTree>
    <p:extLst>
      <p:ext uri="{BB962C8B-B14F-4D97-AF65-F5344CB8AC3E}">
        <p14:creationId xmlns:p14="http://schemas.microsoft.com/office/powerpoint/2010/main" val="37690612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itle 9"/>
          <p:cNvSpPr>
            <a:spLocks noGrp="1" noChangeArrowheads="1"/>
          </p:cNvSpPr>
          <p:nvPr>
            <p:ph type="title"/>
          </p:nvPr>
        </p:nvSpPr>
        <p:spPr/>
        <p:txBody>
          <a:bodyPr/>
          <a:lstStyle/>
          <a:p>
            <a:pPr eaLnBrk="1" hangingPunct="1"/>
            <a:r>
              <a:rPr lang="en-US" dirty="0" smtClean="0">
                <a:ea typeface="ＭＳ Ｐゴシック" pitchFamily="-107" charset="-128"/>
                <a:cs typeface="ＭＳ Ｐゴシック" pitchFamily="-107" charset="-128"/>
              </a:rPr>
              <a:t>Common Operators</a:t>
            </a:r>
            <a:endParaRPr lang="en-US" dirty="0">
              <a:ea typeface="ＭＳ Ｐゴシック" pitchFamily="-107" charset="-128"/>
              <a:cs typeface="ＭＳ Ｐゴシック" pitchFamily="-107" charset="-128"/>
            </a:endParaRPr>
          </a:p>
        </p:txBody>
      </p:sp>
      <p:sp>
        <p:nvSpPr>
          <p:cNvPr id="28676" name="Text Placeholder 1"/>
          <p:cNvSpPr>
            <a:spLocks noGrp="1" noChangeArrowheads="1"/>
          </p:cNvSpPr>
          <p:nvPr>
            <p:ph type="body" idx="1"/>
          </p:nvPr>
        </p:nvSpPr>
        <p:spPr>
          <a:xfrm>
            <a:off x="457200" y="1600201"/>
            <a:ext cx="6015519" cy="459687"/>
          </a:xfrm>
        </p:spPr>
        <p:txBody>
          <a:bodyPr/>
          <a:lstStyle/>
          <a:p>
            <a:pPr eaLnBrk="1" hangingPunct="1">
              <a:lnSpc>
                <a:spcPct val="90000"/>
              </a:lnSpc>
              <a:buFont typeface="Wingdings" pitchFamily="-107" charset="2"/>
              <a:buNone/>
            </a:pPr>
            <a:r>
              <a:rPr lang="en-US" sz="2400" dirty="0">
                <a:ea typeface="ＭＳ Ｐゴシック" pitchFamily="-107" charset="-128"/>
                <a:cs typeface="ＭＳ Ｐゴシック" pitchFamily="-107" charset="-128"/>
              </a:rPr>
              <a:t>Most data structures respond to these:</a:t>
            </a:r>
          </a:p>
        </p:txBody>
      </p:sp>
      <p:pic>
        <p:nvPicPr>
          <p:cNvPr id="6" name="Picture 5" descr="A line of code, as follows. Len left parenthesis my underscore set right parenthesis."/>
          <p:cNvPicPr>
            <a:picLocks noChangeAspect="1"/>
          </p:cNvPicPr>
          <p:nvPr/>
        </p:nvPicPr>
        <p:blipFill>
          <a:blip r:embed="rId3"/>
          <a:stretch>
            <a:fillRect/>
          </a:stretch>
        </p:blipFill>
        <p:spPr>
          <a:xfrm>
            <a:off x="701974" y="2238957"/>
            <a:ext cx="2645893" cy="640135"/>
          </a:xfrm>
          <a:prstGeom prst="rect">
            <a:avLst/>
          </a:prstGeom>
        </p:spPr>
      </p:pic>
      <p:sp>
        <p:nvSpPr>
          <p:cNvPr id="2" name="Text Placeholder 2"/>
          <p:cNvSpPr>
            <a:spLocks noGrp="1"/>
          </p:cNvSpPr>
          <p:nvPr>
            <p:ph type="body" idx="2"/>
          </p:nvPr>
        </p:nvSpPr>
        <p:spPr>
          <a:xfrm>
            <a:off x="701974" y="2679278"/>
            <a:ext cx="5489415" cy="426862"/>
          </a:xfrm>
        </p:spPr>
        <p:txBody>
          <a:bodyPr/>
          <a:lstStyle/>
          <a:p>
            <a:pPr lvl="1" eaLnBrk="1" hangingPunct="1"/>
            <a:r>
              <a:rPr lang="en-US" sz="2400" dirty="0"/>
              <a:t>the number of elements in a set</a:t>
            </a:r>
          </a:p>
        </p:txBody>
      </p:sp>
      <p:pic>
        <p:nvPicPr>
          <p:cNvPr id="7" name="Picture 6" descr="A line of code, as follows. Element in my underscore set."/>
          <p:cNvPicPr>
            <a:picLocks noChangeAspect="1"/>
          </p:cNvPicPr>
          <p:nvPr/>
        </p:nvPicPr>
        <p:blipFill>
          <a:blip r:embed="rId4"/>
          <a:stretch>
            <a:fillRect/>
          </a:stretch>
        </p:blipFill>
        <p:spPr>
          <a:xfrm>
            <a:off x="701974" y="3296703"/>
            <a:ext cx="3743268" cy="640135"/>
          </a:xfrm>
          <a:prstGeom prst="rect">
            <a:avLst/>
          </a:prstGeom>
        </p:spPr>
      </p:pic>
      <p:sp>
        <p:nvSpPr>
          <p:cNvPr id="3" name="Text Placeholder 3"/>
          <p:cNvSpPr>
            <a:spLocks noGrp="1"/>
          </p:cNvSpPr>
          <p:nvPr>
            <p:ph type="body" idx="12"/>
          </p:nvPr>
        </p:nvSpPr>
        <p:spPr>
          <a:xfrm>
            <a:off x="603160" y="3845887"/>
            <a:ext cx="5994971" cy="711296"/>
          </a:xfrm>
        </p:spPr>
        <p:txBody>
          <a:bodyPr/>
          <a:lstStyle/>
          <a:p>
            <a:pPr lvl="1" eaLnBrk="1" hangingPunct="1">
              <a:lnSpc>
                <a:spcPct val="90000"/>
              </a:lnSpc>
            </a:pPr>
            <a:r>
              <a:rPr lang="en-US" sz="2400" dirty="0" err="1"/>
              <a:t>boolean</a:t>
            </a:r>
            <a:r>
              <a:rPr lang="en-US" sz="2400" dirty="0"/>
              <a:t> indicating whether element is in the set</a:t>
            </a:r>
          </a:p>
        </p:txBody>
      </p:sp>
      <p:pic>
        <p:nvPicPr>
          <p:cNvPr id="9" name="Picture 8" descr="A line of code, as follows. For element in my underscore set colon."/>
          <p:cNvPicPr>
            <a:picLocks noChangeAspect="1"/>
          </p:cNvPicPr>
          <p:nvPr/>
        </p:nvPicPr>
        <p:blipFill>
          <a:blip r:embed="rId5"/>
          <a:stretch>
            <a:fillRect/>
          </a:stretch>
        </p:blipFill>
        <p:spPr>
          <a:xfrm>
            <a:off x="701974" y="4768365"/>
            <a:ext cx="4840644" cy="640135"/>
          </a:xfrm>
          <a:prstGeom prst="rect">
            <a:avLst/>
          </a:prstGeom>
        </p:spPr>
      </p:pic>
      <p:sp>
        <p:nvSpPr>
          <p:cNvPr id="4" name="Text Placeholder 4"/>
          <p:cNvSpPr>
            <a:spLocks noGrp="1"/>
          </p:cNvSpPr>
          <p:nvPr>
            <p:ph type="body" idx="13"/>
          </p:nvPr>
        </p:nvSpPr>
        <p:spPr>
          <a:xfrm>
            <a:off x="579587" y="5296930"/>
            <a:ext cx="5085418" cy="562335"/>
          </a:xfrm>
        </p:spPr>
        <p:txBody>
          <a:bodyPr/>
          <a:lstStyle/>
          <a:p>
            <a:pPr lvl="1" eaLnBrk="1" hangingPunct="1"/>
            <a:r>
              <a:rPr lang="en-US" sz="2400" dirty="0"/>
              <a:t>iterate through the elements in</a:t>
            </a:r>
          </a:p>
        </p:txBody>
      </p:sp>
    </p:spTree>
    <p:extLst>
      <p:ext uri="{BB962C8B-B14F-4D97-AF65-F5344CB8AC3E}">
        <p14:creationId xmlns:p14="http://schemas.microsoft.com/office/powerpoint/2010/main" val="27317763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Operators</a:t>
            </a:r>
            <a:endParaRPr lang="en-US" dirty="0"/>
          </a:p>
        </p:txBody>
      </p:sp>
      <p:sp>
        <p:nvSpPr>
          <p:cNvPr id="3" name="Content Placeholder 2"/>
          <p:cNvSpPr>
            <a:spLocks noGrp="1"/>
          </p:cNvSpPr>
          <p:nvPr>
            <p:ph idx="1"/>
          </p:nvPr>
        </p:nvSpPr>
        <p:spPr/>
        <p:txBody>
          <a:bodyPr/>
          <a:lstStyle/>
          <a:p>
            <a:r>
              <a:rPr lang="en-US" smtClean="0"/>
              <a:t>The set data structure provides some special operators that correspond to the operators you learned in middle school.</a:t>
            </a:r>
          </a:p>
          <a:p>
            <a:r>
              <a:rPr lang="en-US" smtClean="0"/>
              <a:t>These are various combinations of set contents</a:t>
            </a:r>
          </a:p>
          <a:p>
            <a:r>
              <a:rPr lang="en-US" smtClean="0"/>
              <a:t>These operations have both a method name and a shortcut binary operator</a:t>
            </a:r>
            <a:endParaRPr lang="en-US" dirty="0" smtClean="0"/>
          </a:p>
        </p:txBody>
      </p:sp>
    </p:spTree>
    <p:extLst>
      <p:ext uri="{BB962C8B-B14F-4D97-AF65-F5344CB8AC3E}">
        <p14:creationId xmlns:p14="http://schemas.microsoft.com/office/powerpoint/2010/main" val="18148593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Title 8"/>
          <p:cNvSpPr>
            <a:spLocks noGrp="1" noChangeArrowheads="1"/>
          </p:cNvSpPr>
          <p:nvPr>
            <p:ph type="title"/>
          </p:nvPr>
        </p:nvSpPr>
        <p:spPr/>
        <p:txBody>
          <a:bodyPr/>
          <a:lstStyle/>
          <a:p>
            <a:r>
              <a:rPr lang="en-US" dirty="0" smtClean="0"/>
              <a:t>Method: Intersection</a:t>
            </a:r>
            <a:r>
              <a:rPr lang="en-US" dirty="0"/>
              <a:t>, O</a:t>
            </a:r>
            <a:r>
              <a:rPr lang="en-US" sz="100" dirty="0"/>
              <a:t> </a:t>
            </a:r>
            <a:r>
              <a:rPr lang="en-US" dirty="0"/>
              <a:t>p colon </a:t>
            </a:r>
            <a:r>
              <a:rPr lang="en-US" dirty="0" smtClean="0"/>
              <a:t>ampersand </a:t>
            </a:r>
            <a:endParaRPr lang="en-US" dirty="0"/>
          </a:p>
        </p:txBody>
      </p:sp>
      <p:pic>
        <p:nvPicPr>
          <p:cNvPr id="4" name="Picture 3" descr="A line of code, as follows. A underscore set equals set left parenthesis double quote a b c d double quote right parenthesis b underscore set equals set left parenthesis double quote c d e f double quote right parenthesis."/>
          <p:cNvPicPr>
            <a:picLocks noChangeAspect="1"/>
          </p:cNvPicPr>
          <p:nvPr/>
        </p:nvPicPr>
        <p:blipFill>
          <a:blip r:embed="rId3"/>
          <a:stretch>
            <a:fillRect/>
          </a:stretch>
        </p:blipFill>
        <p:spPr>
          <a:xfrm>
            <a:off x="452846" y="1650115"/>
            <a:ext cx="5285690" cy="640135"/>
          </a:xfrm>
          <a:prstGeom prst="rect">
            <a:avLst/>
          </a:prstGeom>
        </p:spPr>
      </p:pic>
      <p:pic>
        <p:nvPicPr>
          <p:cNvPr id="2" name="Picture 1" descr="A diagram has two circles that overlap in center. The left circle has a b in center. The right circle has e f in center. The section that overlaps has c d in center. Above each left and right circle an arrow points diagonal down right. An arrow below diagram points up diagonal left to overlap section."/>
          <p:cNvPicPr>
            <a:picLocks noChangeAspect="1"/>
          </p:cNvPicPr>
          <p:nvPr/>
        </p:nvPicPr>
        <p:blipFill>
          <a:blip r:embed="rId4"/>
          <a:stretch>
            <a:fillRect/>
          </a:stretch>
        </p:blipFill>
        <p:spPr>
          <a:xfrm>
            <a:off x="2281254" y="2373261"/>
            <a:ext cx="4581492" cy="2798159"/>
          </a:xfrm>
          <a:prstGeom prst="rect">
            <a:avLst/>
          </a:prstGeom>
        </p:spPr>
      </p:pic>
      <p:pic>
        <p:nvPicPr>
          <p:cNvPr id="5" name="Picture 4" descr="Code has two lines, as follows. Line 1. A underscore set ampersand b underscore set right arrow left brace quote c quote comma quote d quote right brace. Line 2. B underscore set period intersection left parenthesis a underscore set right parenthesis right arrow left brace quote c quote comma quote d quote right brace."/>
          <p:cNvPicPr>
            <a:picLocks noChangeAspect="1"/>
          </p:cNvPicPr>
          <p:nvPr/>
        </p:nvPicPr>
        <p:blipFill>
          <a:blip r:embed="rId5"/>
          <a:stretch>
            <a:fillRect/>
          </a:stretch>
        </p:blipFill>
        <p:spPr>
          <a:xfrm>
            <a:off x="937679" y="5098424"/>
            <a:ext cx="7559049" cy="1054751"/>
          </a:xfrm>
          <a:prstGeom prst="rect">
            <a:avLst/>
          </a:prstGeom>
        </p:spPr>
      </p:pic>
    </p:spTree>
    <p:extLst>
      <p:ext uri="{BB962C8B-B14F-4D97-AF65-F5344CB8AC3E}">
        <p14:creationId xmlns:p14="http://schemas.microsoft.com/office/powerpoint/2010/main" val="21629675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Method: Difference</a:t>
            </a:r>
          </a:p>
        </p:txBody>
      </p:sp>
      <p:graphicFrame>
        <p:nvGraphicFramePr>
          <p:cNvPr id="6" name="Object 5" descr="O p colon hyphen."/>
          <p:cNvGraphicFramePr>
            <a:graphicFrameLocks noChangeAspect="1"/>
          </p:cNvGraphicFramePr>
          <p:nvPr>
            <p:extLst>
              <p:ext uri="{D42A27DB-BD31-4B8C-83A1-F6EECF244321}">
                <p14:modId xmlns:p14="http://schemas.microsoft.com/office/powerpoint/2010/main" val="534286400"/>
              </p:ext>
            </p:extLst>
          </p:nvPr>
        </p:nvGraphicFramePr>
        <p:xfrm>
          <a:off x="4288766" y="773113"/>
          <a:ext cx="1046162" cy="523875"/>
        </p:xfrm>
        <a:graphic>
          <a:graphicData uri="http://schemas.openxmlformats.org/presentationml/2006/ole">
            <mc:AlternateContent xmlns:mc="http://schemas.openxmlformats.org/markup-compatibility/2006">
              <mc:Choice xmlns:v="urn:schemas-microsoft-com:vml" Requires="v">
                <p:oleObj spid="_x0000_s68613" name="Equation" r:id="rId3" imgW="609480" imgH="304560" progId="Equation.3">
                  <p:embed/>
                </p:oleObj>
              </mc:Choice>
              <mc:Fallback>
                <p:oleObj name="Equation" r:id="rId3" imgW="609480" imgH="304560" progId="Equation.3">
                  <p:embed/>
                  <p:pic>
                    <p:nvPicPr>
                      <p:cNvPr id="21" name="Object 20" descr="O p colon hyphen."/>
                      <p:cNvPicPr/>
                      <p:nvPr/>
                    </p:nvPicPr>
                    <p:blipFill>
                      <a:blip r:embed="rId4"/>
                      <a:stretch>
                        <a:fillRect/>
                      </a:stretch>
                    </p:blipFill>
                    <p:spPr>
                      <a:xfrm>
                        <a:off x="4288766" y="773113"/>
                        <a:ext cx="1046162" cy="523875"/>
                      </a:xfrm>
                      <a:prstGeom prst="rect">
                        <a:avLst/>
                      </a:prstGeom>
                    </p:spPr>
                  </p:pic>
                </p:oleObj>
              </mc:Fallback>
            </mc:AlternateContent>
          </a:graphicData>
        </a:graphic>
      </p:graphicFrame>
      <p:pic>
        <p:nvPicPr>
          <p:cNvPr id="7" name="Picture 4" descr="A line of code reads as follows. A underscore set equals set left parentheses double quote a b c d double quote right parentheses b underscore set equals set left parentheses double quote c d e f double quote right parentheses. "/>
          <p:cNvPicPr>
            <a:picLocks noChangeAspect="1"/>
          </p:cNvPicPr>
          <p:nvPr/>
        </p:nvPicPr>
        <p:blipFill>
          <a:blip r:embed="rId5"/>
          <a:stretch>
            <a:fillRect/>
          </a:stretch>
        </p:blipFill>
        <p:spPr>
          <a:xfrm>
            <a:off x="246580" y="1570554"/>
            <a:ext cx="5285690" cy="640135"/>
          </a:xfrm>
          <a:prstGeom prst="rect">
            <a:avLst/>
          </a:prstGeom>
        </p:spPr>
      </p:pic>
      <p:pic>
        <p:nvPicPr>
          <p:cNvPr id="8" name="Picture 7" descr="A diagram has two circles that overlap in center. The left circle has a b in center. The right circle has e f in center. The section that overlaps has c d in center. Above each left and right circle an arrow points diagonal down right. Below each left and right circle an arrow points diagonal up and left."/>
          <p:cNvPicPr>
            <a:picLocks noChangeAspect="1"/>
          </p:cNvPicPr>
          <p:nvPr/>
        </p:nvPicPr>
        <p:blipFill>
          <a:blip r:embed="rId6"/>
          <a:stretch>
            <a:fillRect/>
          </a:stretch>
        </p:blipFill>
        <p:spPr>
          <a:xfrm>
            <a:off x="2108408" y="2239736"/>
            <a:ext cx="4774781" cy="2738761"/>
          </a:xfrm>
          <a:prstGeom prst="rect">
            <a:avLst/>
          </a:prstGeom>
        </p:spPr>
      </p:pic>
      <p:pic>
        <p:nvPicPr>
          <p:cNvPr id="9" name="Picture 8" descr="Code has two lines, as follows. Line 1. A underscore set hyphen b underscore set right arrow left brace quote a quote comma quote b quote right brace. Line 2. B underscore set period difference left parenthesis a underscore set right parenthesis right arrow left brace quote e quote comma quote f quote right brace."/>
          <p:cNvPicPr>
            <a:picLocks noChangeAspect="1"/>
          </p:cNvPicPr>
          <p:nvPr/>
        </p:nvPicPr>
        <p:blipFill>
          <a:blip r:embed="rId7"/>
          <a:stretch>
            <a:fillRect/>
          </a:stretch>
        </p:blipFill>
        <p:spPr>
          <a:xfrm>
            <a:off x="383691" y="5035243"/>
            <a:ext cx="8224217" cy="1207113"/>
          </a:xfrm>
          <a:prstGeom prst="rect">
            <a:avLst/>
          </a:prstGeom>
        </p:spPr>
      </p:pic>
    </p:spTree>
    <p:extLst>
      <p:ext uri="{BB962C8B-B14F-4D97-AF65-F5344CB8AC3E}">
        <p14:creationId xmlns:p14="http://schemas.microsoft.com/office/powerpoint/2010/main" val="790850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Title 5"/>
          <p:cNvSpPr>
            <a:spLocks noGrp="1" noChangeArrowheads="1"/>
          </p:cNvSpPr>
          <p:nvPr>
            <p:ph type="title"/>
          </p:nvPr>
        </p:nvSpPr>
        <p:spPr/>
        <p:txBody>
          <a:bodyPr/>
          <a:lstStyle/>
          <a:p>
            <a:r>
              <a:rPr lang="en-US" dirty="0" smtClean="0"/>
              <a:t>Method: Union</a:t>
            </a:r>
            <a:r>
              <a:rPr lang="en-US" dirty="0"/>
              <a:t>, O</a:t>
            </a:r>
            <a:r>
              <a:rPr lang="en-US" sz="100" dirty="0"/>
              <a:t> </a:t>
            </a:r>
            <a:r>
              <a:rPr lang="en-US" dirty="0"/>
              <a:t>P colon pipe </a:t>
            </a:r>
          </a:p>
        </p:txBody>
      </p:sp>
      <p:pic>
        <p:nvPicPr>
          <p:cNvPr id="4" name="Picture 3" descr="A line of code, as follows. A underscore set equals set left parenthesis double quote a b c d double quote right parenthesis b underscore set equals left parenthesis double quote c d e f double quote right parenthesis."/>
          <p:cNvPicPr>
            <a:picLocks noChangeAspect="1"/>
          </p:cNvPicPr>
          <p:nvPr/>
        </p:nvPicPr>
        <p:blipFill>
          <a:blip r:embed="rId3"/>
          <a:stretch>
            <a:fillRect/>
          </a:stretch>
        </p:blipFill>
        <p:spPr>
          <a:xfrm>
            <a:off x="369870" y="1463824"/>
            <a:ext cx="5285690" cy="640135"/>
          </a:xfrm>
          <a:prstGeom prst="rect">
            <a:avLst/>
          </a:prstGeom>
        </p:spPr>
      </p:pic>
      <p:pic>
        <p:nvPicPr>
          <p:cNvPr id="2" name="Picture 1" descr="A diagram has two circle that overlap in center. The left circle has a b in center. The right circle has e f in center. The section that overlaps has c d in center. Above each left and right circle an arrow points down diagonal right."/>
          <p:cNvPicPr>
            <a:picLocks noChangeAspect="1"/>
          </p:cNvPicPr>
          <p:nvPr/>
        </p:nvPicPr>
        <p:blipFill>
          <a:blip r:embed="rId4"/>
          <a:stretch>
            <a:fillRect/>
          </a:stretch>
        </p:blipFill>
        <p:spPr>
          <a:xfrm>
            <a:off x="2431972" y="2308730"/>
            <a:ext cx="3701702" cy="2332922"/>
          </a:xfrm>
          <a:prstGeom prst="rect">
            <a:avLst/>
          </a:prstGeom>
        </p:spPr>
      </p:pic>
      <p:pic>
        <p:nvPicPr>
          <p:cNvPr id="5" name="Picture 4" descr="Code has two lines, as follows. Line 1. A underscore set pipe b underscore set right arrow left brace quote a quote comma quote b quote comma quote c quote comma quote d quote comma quote e quote comma quote f quote right brace. Line 2. B underscore set period union left parenthesis a underscore set right parenthesis right arrow left brace quote a quote comma quote b quote comma quote c quote comma quote d quote comma quote e quote comma quote f quote right brace."/>
          <p:cNvPicPr>
            <a:picLocks noChangeAspect="1"/>
          </p:cNvPicPr>
          <p:nvPr/>
        </p:nvPicPr>
        <p:blipFill>
          <a:blip r:embed="rId5"/>
          <a:stretch>
            <a:fillRect/>
          </a:stretch>
        </p:blipFill>
        <p:spPr>
          <a:xfrm>
            <a:off x="702318" y="4973280"/>
            <a:ext cx="7739364" cy="813909"/>
          </a:xfrm>
          <a:prstGeom prst="rect">
            <a:avLst/>
          </a:prstGeom>
        </p:spPr>
      </p:pic>
    </p:spTree>
    <p:extLst>
      <p:ext uri="{BB962C8B-B14F-4D97-AF65-F5344CB8AC3E}">
        <p14:creationId xmlns:p14="http://schemas.microsoft.com/office/powerpoint/2010/main" val="600841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Title 1"/>
          <p:cNvSpPr>
            <a:spLocks noGrp="1" noChangeArrowheads="1"/>
          </p:cNvSpPr>
          <p:nvPr>
            <p:ph type="title"/>
          </p:nvPr>
        </p:nvSpPr>
        <p:spPr/>
        <p:txBody>
          <a:bodyPr/>
          <a:lstStyle/>
          <a:p>
            <a:r>
              <a:rPr lang="en-US" dirty="0" smtClean="0"/>
              <a:t>Method: </a:t>
            </a:r>
            <a:r>
              <a:rPr lang="en-US" dirty="0" err="1"/>
              <a:t>s</a:t>
            </a:r>
            <a:r>
              <a:rPr lang="en-US" dirty="0" err="1" smtClean="0"/>
              <a:t>ymmetric_difference</a:t>
            </a:r>
            <a:r>
              <a:rPr lang="en-US" dirty="0"/>
              <a:t>, O</a:t>
            </a:r>
            <a:r>
              <a:rPr lang="en-US" sz="100" dirty="0"/>
              <a:t> </a:t>
            </a:r>
            <a:r>
              <a:rPr lang="en-US" dirty="0"/>
              <a:t>P colon Caret. </a:t>
            </a:r>
          </a:p>
        </p:txBody>
      </p:sp>
      <p:pic>
        <p:nvPicPr>
          <p:cNvPr id="5" name="Picture 2" descr="A line of code reads as follows. A underscore set equals set left parentheses double quote a b c d double quote right parentheses semicolon b underscore set equals set left parentheses double quote c d e f double quote right parentheses."/>
          <p:cNvPicPr>
            <a:picLocks noGrp="1" noChangeAspect="1"/>
          </p:cNvPicPr>
          <p:nvPr>
            <p:ph idx="1"/>
          </p:nvPr>
        </p:nvPicPr>
        <p:blipFill>
          <a:blip r:embed="rId3"/>
          <a:stretch>
            <a:fillRect/>
          </a:stretch>
        </p:blipFill>
        <p:spPr>
          <a:xfrm>
            <a:off x="532859" y="1674437"/>
            <a:ext cx="5371042" cy="640135"/>
          </a:xfrm>
          <a:prstGeom prst="rect">
            <a:avLst/>
          </a:prstGeom>
        </p:spPr>
      </p:pic>
      <p:pic>
        <p:nvPicPr>
          <p:cNvPr id="3" name="Picture 4" descr="A diagram has two circles that overlap in center. The left circle has a b in center. The right circle has e f in center. The section that overlaps has c d in center. Above the left circle an arrow points down diagonal right. Above the right circle an arrows points down diagonal left."/>
          <p:cNvPicPr>
            <a:picLocks noChangeAspect="1"/>
          </p:cNvPicPr>
          <p:nvPr/>
        </p:nvPicPr>
        <p:blipFill>
          <a:blip r:embed="rId4"/>
          <a:stretch>
            <a:fillRect/>
          </a:stretch>
        </p:blipFill>
        <p:spPr>
          <a:xfrm>
            <a:off x="2755186" y="2565357"/>
            <a:ext cx="3633626" cy="2106521"/>
          </a:xfrm>
          <a:prstGeom prst="rect">
            <a:avLst/>
          </a:prstGeom>
        </p:spPr>
      </p:pic>
      <p:pic>
        <p:nvPicPr>
          <p:cNvPr id="4" name="Picture 3" descr="Code has two lines, as follows. Line 1. A underscore set caret b underscore set right arrow left brace quote a quote comma quote b quote comma quote e quote comma quote f quote right brace. Line 2. B underscore set period symmetric underscore difference left parenthesis a underscore set right parenthesis right arrow left brace quote a quote comma quote b quote comma quote e quote comma quote f quote right brace."/>
          <p:cNvPicPr>
            <a:picLocks noChangeAspect="1"/>
          </p:cNvPicPr>
          <p:nvPr/>
        </p:nvPicPr>
        <p:blipFill>
          <a:blip r:embed="rId5"/>
          <a:stretch>
            <a:fillRect/>
          </a:stretch>
        </p:blipFill>
        <p:spPr>
          <a:xfrm>
            <a:off x="775760" y="5033665"/>
            <a:ext cx="7592479" cy="730711"/>
          </a:xfrm>
          <a:prstGeom prst="rect">
            <a:avLst/>
          </a:prstGeom>
        </p:spPr>
      </p:pic>
    </p:spTree>
    <p:extLst>
      <p:ext uri="{BB962C8B-B14F-4D97-AF65-F5344CB8AC3E}">
        <p14:creationId xmlns:p14="http://schemas.microsoft.com/office/powerpoint/2010/main" val="28318259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Title 5"/>
          <p:cNvSpPr>
            <a:spLocks noGrp="1" noChangeArrowheads="1"/>
          </p:cNvSpPr>
          <p:nvPr>
            <p:ph type="title"/>
          </p:nvPr>
        </p:nvSpPr>
        <p:spPr/>
        <p:txBody>
          <a:bodyPr/>
          <a:lstStyle/>
          <a:p>
            <a:r>
              <a:rPr lang="en-US" sz="2800" dirty="0" smtClean="0"/>
              <a:t>Method: </a:t>
            </a:r>
            <a:r>
              <a:rPr lang="en-US" sz="2800" dirty="0" err="1" smtClean="0"/>
              <a:t>Issubset</a:t>
            </a:r>
            <a:r>
              <a:rPr lang="en-US" sz="2800" dirty="0"/>
              <a:t>, O</a:t>
            </a:r>
            <a:r>
              <a:rPr lang="en-US" sz="100" dirty="0"/>
              <a:t> </a:t>
            </a:r>
            <a:r>
              <a:rPr lang="en-US" sz="2800" dirty="0"/>
              <a:t>P colon less than equals </a:t>
            </a:r>
            <a:r>
              <a:rPr lang="en-US" sz="2800" dirty="0" smtClean="0"/>
              <a:t>Method: </a:t>
            </a:r>
            <a:r>
              <a:rPr lang="en-US" sz="2800" dirty="0" err="1" smtClean="0"/>
              <a:t>Issuperset</a:t>
            </a:r>
            <a:r>
              <a:rPr lang="en-US" sz="2800" dirty="0" smtClean="0"/>
              <a:t>, </a:t>
            </a:r>
            <a:r>
              <a:rPr lang="en-US" sz="2800" dirty="0"/>
              <a:t>O</a:t>
            </a:r>
            <a:r>
              <a:rPr lang="en-US" sz="100" dirty="0"/>
              <a:t> </a:t>
            </a:r>
            <a:r>
              <a:rPr lang="en-US" sz="2800" dirty="0"/>
              <a:t>P colon greater than </a:t>
            </a:r>
            <a:r>
              <a:rPr lang="en-US" sz="2800" dirty="0" smtClean="0"/>
              <a:t>equals</a:t>
            </a:r>
            <a:endParaRPr lang="en-US" sz="2800" dirty="0"/>
          </a:p>
        </p:txBody>
      </p:sp>
      <p:pic>
        <p:nvPicPr>
          <p:cNvPr id="5" name="Picture  4" descr="A line of code reads as follows. Small underscore set equals set left parentheses double quote a b c double quote right parentheses semicolon big underscore set equals set left parentheses double quote a b c d e f double quote right parentheses."/>
          <p:cNvPicPr>
            <a:picLocks noGrp="1" noChangeAspect="1"/>
          </p:cNvPicPr>
          <p:nvPr>
            <p:ph idx="1"/>
          </p:nvPr>
        </p:nvPicPr>
        <p:blipFill>
          <a:blip r:embed="rId3"/>
          <a:stretch>
            <a:fillRect/>
          </a:stretch>
        </p:blipFill>
        <p:spPr>
          <a:xfrm>
            <a:off x="457200" y="1778840"/>
            <a:ext cx="6322100" cy="640135"/>
          </a:xfrm>
          <a:prstGeom prst="rect">
            <a:avLst/>
          </a:prstGeom>
        </p:spPr>
      </p:pic>
      <p:pic>
        <p:nvPicPr>
          <p:cNvPr id="3" name="Picture 2" descr="A horizontal oval has a smaller oval inside along the left. The larger oval has d e f along right side. The smaller oval has a b c along right side. Above the small oval an arrow points diagonal down right, above left edge of oval. Above the right oval an arrow points diagonal down right, above right edge of oval."/>
          <p:cNvPicPr>
            <a:picLocks noChangeAspect="1"/>
          </p:cNvPicPr>
          <p:nvPr/>
        </p:nvPicPr>
        <p:blipFill>
          <a:blip r:embed="rId4"/>
          <a:stretch>
            <a:fillRect/>
          </a:stretch>
        </p:blipFill>
        <p:spPr>
          <a:xfrm>
            <a:off x="2779671" y="2483201"/>
            <a:ext cx="3584659" cy="2087211"/>
          </a:xfrm>
          <a:prstGeom prst="rect">
            <a:avLst/>
          </a:prstGeom>
        </p:spPr>
      </p:pic>
      <p:pic>
        <p:nvPicPr>
          <p:cNvPr id="4" name="Picture 3" descr="Code has two lines, as follows. Line 1. Small underscore set less than equals big underscore set right arrow True. Line 2. Bit underscore set greater than equals small underscore set right arrow True."/>
          <p:cNvPicPr>
            <a:picLocks noChangeAspect="1"/>
          </p:cNvPicPr>
          <p:nvPr/>
        </p:nvPicPr>
        <p:blipFill>
          <a:blip r:embed="rId5"/>
          <a:stretch>
            <a:fillRect/>
          </a:stretch>
        </p:blipFill>
        <p:spPr>
          <a:xfrm>
            <a:off x="685800" y="4748348"/>
            <a:ext cx="7242676" cy="1377815"/>
          </a:xfrm>
          <a:prstGeom prst="rect">
            <a:avLst/>
          </a:prstGeom>
        </p:spPr>
      </p:pic>
    </p:spTree>
    <p:extLst>
      <p:ext uri="{BB962C8B-B14F-4D97-AF65-F5344CB8AC3E}">
        <p14:creationId xmlns:p14="http://schemas.microsoft.com/office/powerpoint/2010/main" val="40631419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tx2"/>
              </a:buClr>
            </a:pPr>
            <a:r>
              <a:rPr lang="en-US" dirty="0" smtClean="0"/>
              <a:t>Other Set Ops</a:t>
            </a:r>
            <a:endParaRPr lang="en-US" dirty="0"/>
          </a:p>
        </p:txBody>
      </p:sp>
      <p:pic>
        <p:nvPicPr>
          <p:cNvPr id="13" name="Picture 12" descr="A line of code, as follows. My underscore set period add left parenthesis double quote g double quote right parenthesis."/>
          <p:cNvPicPr>
            <a:picLocks noChangeAspect="1"/>
          </p:cNvPicPr>
          <p:nvPr/>
        </p:nvPicPr>
        <p:blipFill>
          <a:blip r:embed="rId2"/>
          <a:stretch>
            <a:fillRect/>
          </a:stretch>
        </p:blipFill>
        <p:spPr>
          <a:xfrm>
            <a:off x="457200" y="1572690"/>
            <a:ext cx="3354512" cy="649772"/>
          </a:xfrm>
          <a:prstGeom prst="rect">
            <a:avLst/>
          </a:prstGeom>
        </p:spPr>
      </p:pic>
      <p:sp>
        <p:nvSpPr>
          <p:cNvPr id="3" name="Text Placeholder 2"/>
          <p:cNvSpPr>
            <a:spLocks noGrp="1"/>
          </p:cNvSpPr>
          <p:nvPr>
            <p:ph type="body" idx="1"/>
          </p:nvPr>
        </p:nvSpPr>
        <p:spPr>
          <a:xfrm>
            <a:off x="538452" y="2036258"/>
            <a:ext cx="7586183" cy="443303"/>
          </a:xfrm>
        </p:spPr>
        <p:txBody>
          <a:bodyPr/>
          <a:lstStyle/>
          <a:p>
            <a:pPr lvl="1"/>
            <a:r>
              <a:rPr lang="en-US" sz="2000" dirty="0">
                <a:solidFill>
                  <a:srgbClr val="000000"/>
                </a:solidFill>
              </a:rPr>
              <a:t>adds to the set, no effect if item is in set already</a:t>
            </a:r>
            <a:endParaRPr lang="en-US" sz="2000" dirty="0"/>
          </a:p>
        </p:txBody>
      </p:sp>
      <p:pic>
        <p:nvPicPr>
          <p:cNvPr id="15" name="Picture 14" descr="A line of code, as follows. My underscore set period clear left parenthesis right parenthesis."/>
          <p:cNvPicPr>
            <a:picLocks noChangeAspect="1"/>
          </p:cNvPicPr>
          <p:nvPr/>
        </p:nvPicPr>
        <p:blipFill>
          <a:blip r:embed="rId3"/>
          <a:stretch>
            <a:fillRect/>
          </a:stretch>
        </p:blipFill>
        <p:spPr>
          <a:xfrm>
            <a:off x="466534" y="2511810"/>
            <a:ext cx="3242437" cy="665809"/>
          </a:xfrm>
          <a:prstGeom prst="rect">
            <a:avLst/>
          </a:prstGeom>
        </p:spPr>
      </p:pic>
      <p:sp>
        <p:nvSpPr>
          <p:cNvPr id="4" name="Text Placeholder 3"/>
          <p:cNvSpPr>
            <a:spLocks noGrp="1"/>
          </p:cNvSpPr>
          <p:nvPr>
            <p:ph type="body" idx="13"/>
          </p:nvPr>
        </p:nvSpPr>
        <p:spPr>
          <a:xfrm>
            <a:off x="548726" y="3020632"/>
            <a:ext cx="3458195" cy="482215"/>
          </a:xfrm>
        </p:spPr>
        <p:txBody>
          <a:bodyPr/>
          <a:lstStyle/>
          <a:p>
            <a:pPr lvl="1" eaLnBrk="1" hangingPunct="1"/>
            <a:r>
              <a:rPr lang="en-US" sz="2000" dirty="0" err="1"/>
              <a:t>emptys</a:t>
            </a:r>
            <a:r>
              <a:rPr lang="en-US" sz="2000" dirty="0"/>
              <a:t> the set</a:t>
            </a:r>
          </a:p>
        </p:txBody>
      </p:sp>
      <p:pic>
        <p:nvPicPr>
          <p:cNvPr id="10" name="Picture 9" descr="A line of code, as follows. My underscore set period remove left parenthesis double quote g double quote right parenthesis."/>
          <p:cNvPicPr>
            <a:picLocks noChangeAspect="1"/>
          </p:cNvPicPr>
          <p:nvPr/>
        </p:nvPicPr>
        <p:blipFill>
          <a:blip r:embed="rId4"/>
          <a:stretch>
            <a:fillRect/>
          </a:stretch>
        </p:blipFill>
        <p:spPr>
          <a:xfrm>
            <a:off x="442104" y="3447577"/>
            <a:ext cx="3801124" cy="633521"/>
          </a:xfrm>
          <a:prstGeom prst="rect">
            <a:avLst/>
          </a:prstGeom>
        </p:spPr>
      </p:pic>
      <p:sp>
        <p:nvSpPr>
          <p:cNvPr id="5" name="Text Placeholder 4"/>
          <p:cNvSpPr>
            <a:spLocks noGrp="1"/>
          </p:cNvSpPr>
          <p:nvPr>
            <p:ph type="body" idx="14"/>
          </p:nvPr>
        </p:nvSpPr>
        <p:spPr>
          <a:xfrm>
            <a:off x="4769362" y="3515163"/>
            <a:ext cx="1374584" cy="498696"/>
          </a:xfrm>
        </p:spPr>
        <p:txBody>
          <a:bodyPr/>
          <a:lstStyle/>
          <a:p>
            <a:pPr marL="0" indent="0">
              <a:buNone/>
            </a:pPr>
            <a:r>
              <a:rPr lang="en-US" dirty="0">
                <a:ea typeface="ＭＳ Ｐゴシック" pitchFamily="-107" charset="-128"/>
                <a:cs typeface="ＭＳ Ｐゴシック" pitchFamily="-107" charset="-128"/>
              </a:rPr>
              <a:t>versus</a:t>
            </a:r>
            <a:endParaRPr lang="en-US" dirty="0"/>
          </a:p>
        </p:txBody>
      </p:sp>
      <p:pic>
        <p:nvPicPr>
          <p:cNvPr id="21" name="Picture 20" descr="A line of code, as follows. My underscore set period discard left parenthesis double quote g double quote right parenthesis."/>
          <p:cNvPicPr>
            <a:picLocks noChangeAspect="1"/>
          </p:cNvPicPr>
          <p:nvPr/>
        </p:nvPicPr>
        <p:blipFill>
          <a:blip r:embed="rId5"/>
          <a:stretch>
            <a:fillRect/>
          </a:stretch>
        </p:blipFill>
        <p:spPr>
          <a:xfrm>
            <a:off x="685914" y="3981826"/>
            <a:ext cx="3591212" cy="599487"/>
          </a:xfrm>
          <a:prstGeom prst="rect">
            <a:avLst/>
          </a:prstGeom>
        </p:spPr>
      </p:pic>
      <p:sp>
        <p:nvSpPr>
          <p:cNvPr id="6" name="Text Placeholder 5"/>
          <p:cNvSpPr>
            <a:spLocks noGrp="1"/>
          </p:cNvSpPr>
          <p:nvPr>
            <p:ph type="body" idx="15"/>
          </p:nvPr>
        </p:nvSpPr>
        <p:spPr>
          <a:xfrm>
            <a:off x="457200" y="4523345"/>
            <a:ext cx="7197047" cy="738267"/>
          </a:xfrm>
        </p:spPr>
        <p:txBody>
          <a:bodyPr/>
          <a:lstStyle/>
          <a:p>
            <a:pPr lvl="1" eaLnBrk="1" hangingPunct="1"/>
            <a:r>
              <a:rPr lang="en-US" sz="2000" dirty="0">
                <a:latin typeface="Courier New" pitchFamily="-107" charset="0"/>
              </a:rPr>
              <a:t>remove</a:t>
            </a:r>
            <a:r>
              <a:rPr lang="en-US" sz="2000" dirty="0"/>
              <a:t> throws an error if "</a:t>
            </a:r>
            <a:r>
              <a:rPr lang="en-US" sz="2000" dirty="0">
                <a:latin typeface="Courier New" pitchFamily="-107" charset="0"/>
              </a:rPr>
              <a:t>g</a:t>
            </a:r>
            <a:r>
              <a:rPr lang="en-US" sz="2000" dirty="0"/>
              <a:t>" </a:t>
            </a:r>
            <a:r>
              <a:rPr lang="en-US" sz="2000" dirty="0" err="1"/>
              <a:t>isn</a:t>
            </a:r>
            <a:r>
              <a:rPr lang="fr-FR" sz="2000" dirty="0"/>
              <a:t>'</a:t>
            </a:r>
            <a:r>
              <a:rPr lang="en-US" sz="2000" dirty="0"/>
              <a:t>t there. </a:t>
            </a:r>
            <a:r>
              <a:rPr lang="en-US" sz="2000" dirty="0">
                <a:latin typeface="Courier New" pitchFamily="-107" charset="0"/>
              </a:rPr>
              <a:t>discard</a:t>
            </a:r>
            <a:r>
              <a:rPr lang="en-US" sz="2000" dirty="0"/>
              <a:t> </a:t>
            </a:r>
            <a:r>
              <a:rPr lang="en-US" sz="2000" dirty="0" err="1"/>
              <a:t>doesn</a:t>
            </a:r>
            <a:r>
              <a:rPr lang="fr-FR" sz="2000" dirty="0"/>
              <a:t>'</a:t>
            </a:r>
            <a:r>
              <a:rPr lang="en-US" sz="2000" dirty="0"/>
              <a:t>t care. Both remove "</a:t>
            </a:r>
            <a:r>
              <a:rPr lang="en-US" sz="2000" dirty="0">
                <a:latin typeface="Courier New" pitchFamily="-107" charset="0"/>
              </a:rPr>
              <a:t>g</a:t>
            </a:r>
            <a:r>
              <a:rPr lang="en-US" sz="2000" dirty="0"/>
              <a:t>" from the set</a:t>
            </a:r>
          </a:p>
        </p:txBody>
      </p:sp>
      <p:pic>
        <p:nvPicPr>
          <p:cNvPr id="23" name="Picture 22" descr="A line of code, as follows. My underscore set period copy left parenthesis right parenthesis."/>
          <p:cNvPicPr>
            <a:picLocks noChangeAspect="1"/>
          </p:cNvPicPr>
          <p:nvPr/>
        </p:nvPicPr>
        <p:blipFill>
          <a:blip r:embed="rId6"/>
          <a:stretch>
            <a:fillRect/>
          </a:stretch>
        </p:blipFill>
        <p:spPr>
          <a:xfrm>
            <a:off x="538452" y="5236086"/>
            <a:ext cx="3066554" cy="640135"/>
          </a:xfrm>
          <a:prstGeom prst="rect">
            <a:avLst/>
          </a:prstGeom>
        </p:spPr>
      </p:pic>
      <p:sp>
        <p:nvSpPr>
          <p:cNvPr id="7" name="Text Placeholder 6"/>
          <p:cNvSpPr>
            <a:spLocks noGrp="1"/>
          </p:cNvSpPr>
          <p:nvPr>
            <p:ph type="body" idx="16"/>
          </p:nvPr>
        </p:nvSpPr>
        <p:spPr>
          <a:xfrm>
            <a:off x="850751" y="5759410"/>
            <a:ext cx="3059681" cy="365472"/>
          </a:xfrm>
        </p:spPr>
        <p:txBody>
          <a:bodyPr/>
          <a:lstStyle/>
          <a:p>
            <a:pPr marL="0" indent="0">
              <a:buNone/>
            </a:pPr>
            <a:r>
              <a:rPr lang="en-US" sz="2000" dirty="0"/>
              <a:t>returns a shallow copy of</a:t>
            </a:r>
          </a:p>
        </p:txBody>
      </p:sp>
      <p:pic>
        <p:nvPicPr>
          <p:cNvPr id="24" name="Picture 23" descr="A line of code, as follows. My underscore set."/>
          <p:cNvPicPr>
            <a:picLocks noChangeAspect="1"/>
          </p:cNvPicPr>
          <p:nvPr/>
        </p:nvPicPr>
        <p:blipFill rotWithShape="1">
          <a:blip r:embed="rId6"/>
          <a:srcRect l="12193" r="45927" b="23678"/>
          <a:stretch/>
        </p:blipFill>
        <p:spPr>
          <a:xfrm>
            <a:off x="3848788" y="5771168"/>
            <a:ext cx="1140431" cy="433845"/>
          </a:xfrm>
          <a:prstGeom prst="rect">
            <a:avLst/>
          </a:prstGeom>
        </p:spPr>
      </p:pic>
    </p:spTree>
    <p:extLst>
      <p:ext uri="{BB962C8B-B14F-4D97-AF65-F5344CB8AC3E}">
        <p14:creationId xmlns:p14="http://schemas.microsoft.com/office/powerpoint/2010/main" val="11002327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latin typeface="Arial" pitchFamily="-107" charset="0"/>
                <a:ea typeface="ＭＳ Ｐゴシック" pitchFamily="-107" charset="-128"/>
                <a:cs typeface="ＭＳ Ｐゴシック" pitchFamily="-107" charset="-128"/>
              </a:rPr>
              <a:t>Copy </a:t>
            </a:r>
            <a:r>
              <a:rPr lang="en-US" sz="3600" dirty="0" smtClean="0">
                <a:latin typeface="Arial" pitchFamily="-107" charset="0"/>
                <a:ea typeface="ＭＳ Ｐゴシック" pitchFamily="-107" charset="-128"/>
                <a:cs typeface="ＭＳ Ｐゴシック" pitchFamily="-107" charset="-128"/>
              </a:rPr>
              <a:t>Versus assignment</a:t>
            </a:r>
            <a:endParaRPr lang="en-US" dirty="0"/>
          </a:p>
        </p:txBody>
      </p:sp>
      <p:pic>
        <p:nvPicPr>
          <p:cNvPr id="2" name="Picture 1" descr="Code has 4 lines, as follows. Line 1. My underscore set equals set left brace quote a quote comma quote b quote comma quote c quote right brace. Line 2. My underscore copy equals my underscore set period copy left parenthesis right parenthesis. Line 3. My underscore ref underscore copy equals my underscore set. Line 4. My underscore set period remove left parenthesis quote b quote right parenthesis."/>
          <p:cNvPicPr>
            <a:picLocks noChangeAspect="1"/>
          </p:cNvPicPr>
          <p:nvPr/>
        </p:nvPicPr>
        <p:blipFill>
          <a:blip r:embed="rId3"/>
          <a:stretch>
            <a:fillRect/>
          </a:stretch>
        </p:blipFill>
        <p:spPr>
          <a:xfrm>
            <a:off x="380630" y="1610430"/>
            <a:ext cx="4267570" cy="1542422"/>
          </a:xfrm>
          <a:prstGeom prst="rect">
            <a:avLst/>
          </a:prstGeom>
        </p:spPr>
      </p:pic>
      <p:pic>
        <p:nvPicPr>
          <p:cNvPr id="7" name="Picture 6" descr="An oval has 2 lines of code. Line 1. Set left parenthesis left bracket quote a quote comma quote c quote right bracket right parenthesis. Line 2. Set left parenthesis left bracket quote a quote comma quote b quote comma quote c quote right bracket right parenthesis. To the left of the oval, code has 3 lines. Line 1. My underscore set. Line 2. My ref copy. Line 3. My copy."/>
          <p:cNvPicPr>
            <a:picLocks noChangeAspect="1"/>
          </p:cNvPicPr>
          <p:nvPr/>
        </p:nvPicPr>
        <p:blipFill>
          <a:blip r:embed="rId4"/>
          <a:stretch>
            <a:fillRect/>
          </a:stretch>
        </p:blipFill>
        <p:spPr>
          <a:xfrm>
            <a:off x="2514415" y="2753474"/>
            <a:ext cx="5722698" cy="2739202"/>
          </a:xfrm>
          <a:prstGeom prst="rect">
            <a:avLst/>
          </a:prstGeom>
        </p:spPr>
      </p:pic>
    </p:spTree>
    <p:extLst>
      <p:ext uri="{BB962C8B-B14F-4D97-AF65-F5344CB8AC3E}">
        <p14:creationId xmlns:p14="http://schemas.microsoft.com/office/powerpoint/2010/main" val="25163396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Common words in Gettysburg Address and Declaration of Independence</a:t>
            </a:r>
            <a:endParaRPr lang="en-US" dirty="0"/>
          </a:p>
        </p:txBody>
      </p:sp>
      <p:sp>
        <p:nvSpPr>
          <p:cNvPr id="5" name="Content Placeholder 4"/>
          <p:cNvSpPr>
            <a:spLocks noGrp="1"/>
          </p:cNvSpPr>
          <p:nvPr>
            <p:ph idx="1"/>
          </p:nvPr>
        </p:nvSpPr>
        <p:spPr/>
        <p:txBody>
          <a:bodyPr/>
          <a:lstStyle/>
          <a:p>
            <a:r>
              <a:rPr lang="en-US" smtClean="0"/>
              <a:t>can reuse or only slightly modify much of the code for document frequency</a:t>
            </a:r>
          </a:p>
          <a:p>
            <a:r>
              <a:rPr lang="en-US" smtClean="0"/>
              <a:t>the overall outline remains much the same</a:t>
            </a:r>
          </a:p>
          <a:p>
            <a:r>
              <a:rPr lang="en-US" smtClean="0"/>
              <a:t>for clarity, we will ignore any word that has three characters or less (typically stop words)</a:t>
            </a:r>
            <a:endParaRPr lang="en-US" dirty="0"/>
          </a:p>
        </p:txBody>
      </p:sp>
    </p:spTree>
    <p:extLst>
      <p:ext uri="{BB962C8B-B14F-4D97-AF65-F5344CB8AC3E}">
        <p14:creationId xmlns:p14="http://schemas.microsoft.com/office/powerpoint/2010/main" val="23069494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itle 1"/>
          <p:cNvSpPr>
            <a:spLocks noGrp="1" noChangeArrowheads="1"/>
          </p:cNvSpPr>
          <p:nvPr>
            <p:ph type="title"/>
          </p:nvPr>
        </p:nvSpPr>
        <p:spPr/>
        <p:txBody>
          <a:bodyPr/>
          <a:lstStyle/>
          <a:p>
            <a:r>
              <a:rPr lang="en-US" smtClean="0"/>
              <a:t>Key Value pairs</a:t>
            </a:r>
            <a:endParaRPr lang="en-US"/>
          </a:p>
        </p:txBody>
      </p:sp>
      <p:sp>
        <p:nvSpPr>
          <p:cNvPr id="22532" name="Content Placeholder 2"/>
          <p:cNvSpPr>
            <a:spLocks noGrp="1" noChangeArrowheads="1"/>
          </p:cNvSpPr>
          <p:nvPr>
            <p:ph idx="1"/>
          </p:nvPr>
        </p:nvSpPr>
        <p:spPr/>
        <p:txBody>
          <a:bodyPr/>
          <a:lstStyle/>
          <a:p>
            <a:r>
              <a:rPr lang="en-US" smtClean="0"/>
              <a:t>The key acts as an index to find the associated value.</a:t>
            </a:r>
          </a:p>
          <a:p>
            <a:r>
              <a:rPr lang="en-US" smtClean="0"/>
              <a:t>Just like a dictionary, you look up a word by its spelling to find the associated definition</a:t>
            </a:r>
          </a:p>
          <a:p>
            <a:r>
              <a:rPr lang="en-US" smtClean="0"/>
              <a:t>A dictionary can be searched to locate the value associated with a key</a:t>
            </a:r>
            <a:endParaRPr lang="en-US" dirty="0"/>
          </a:p>
        </p:txBody>
      </p:sp>
    </p:spTree>
    <p:extLst>
      <p:ext uri="{BB962C8B-B14F-4D97-AF65-F5344CB8AC3E}">
        <p14:creationId xmlns:p14="http://schemas.microsoft.com/office/powerpoint/2010/main" val="22679454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868362"/>
          </a:xfrm>
        </p:spPr>
        <p:txBody>
          <a:bodyPr/>
          <a:lstStyle/>
          <a:p>
            <a:r>
              <a:rPr lang="en-US" dirty="0" smtClean="0"/>
              <a:t>4 functions 2</a:t>
            </a:r>
            <a:endParaRPr lang="en-US" dirty="0"/>
          </a:p>
        </p:txBody>
      </p:sp>
      <p:sp>
        <p:nvSpPr>
          <p:cNvPr id="5" name="Content Placeholder 4"/>
          <p:cNvSpPr>
            <a:spLocks noGrp="1"/>
          </p:cNvSpPr>
          <p:nvPr>
            <p:ph idx="1"/>
          </p:nvPr>
        </p:nvSpPr>
        <p:spPr>
          <a:xfrm>
            <a:off x="457200" y="1143000"/>
            <a:ext cx="8229600" cy="4525963"/>
          </a:xfrm>
        </p:spPr>
        <p:txBody>
          <a:bodyPr/>
          <a:lstStyle/>
          <a:p>
            <a:r>
              <a:rPr lang="en-US" dirty="0" err="1" smtClean="0">
                <a:solidFill>
                  <a:srgbClr val="660066"/>
                </a:solidFill>
                <a:latin typeface="Courier New"/>
                <a:cs typeface="Courier New"/>
              </a:rPr>
              <a:t>add_word</a:t>
            </a:r>
            <a:r>
              <a:rPr lang="en-US" dirty="0" smtClean="0">
                <a:solidFill>
                  <a:srgbClr val="660066"/>
                </a:solidFill>
                <a:latin typeface="Courier New"/>
                <a:cs typeface="Courier New"/>
              </a:rPr>
              <a:t>(word, </a:t>
            </a:r>
            <a:r>
              <a:rPr lang="en-US" dirty="0" err="1" smtClean="0">
                <a:solidFill>
                  <a:srgbClr val="660066"/>
                </a:solidFill>
                <a:latin typeface="Courier New"/>
                <a:cs typeface="Courier New"/>
              </a:rPr>
              <a:t>word_set</a:t>
            </a:r>
            <a:r>
              <a:rPr lang="en-US" dirty="0" smtClean="0">
                <a:solidFill>
                  <a:srgbClr val="660066"/>
                </a:solidFill>
                <a:latin typeface="Courier New"/>
                <a:cs typeface="Courier New"/>
              </a:rPr>
              <a:t>)</a:t>
            </a:r>
            <a:r>
              <a:rPr lang="en-US" dirty="0" smtClean="0"/>
              <a:t>. Add word to the set (instead of </a:t>
            </a:r>
            <a:r>
              <a:rPr lang="en-US" dirty="0" err="1" smtClean="0"/>
              <a:t>dict</a:t>
            </a:r>
            <a:r>
              <a:rPr lang="en-US" dirty="0" smtClean="0"/>
              <a:t>). No return. </a:t>
            </a:r>
          </a:p>
          <a:p>
            <a:r>
              <a:rPr lang="en-US" dirty="0" err="1" smtClean="0">
                <a:solidFill>
                  <a:srgbClr val="660066"/>
                </a:solidFill>
                <a:latin typeface="Courier New"/>
                <a:cs typeface="Courier New"/>
              </a:rPr>
              <a:t>process_line</a:t>
            </a:r>
            <a:r>
              <a:rPr lang="en-US" dirty="0" smtClean="0">
                <a:solidFill>
                  <a:srgbClr val="660066"/>
                </a:solidFill>
                <a:latin typeface="Courier New"/>
                <a:cs typeface="Courier New"/>
              </a:rPr>
              <a:t>(line, </a:t>
            </a:r>
            <a:r>
              <a:rPr lang="en-US" dirty="0" err="1" smtClean="0">
                <a:solidFill>
                  <a:srgbClr val="660066"/>
                </a:solidFill>
                <a:latin typeface="Courier New"/>
                <a:cs typeface="Courier New"/>
              </a:rPr>
              <a:t>word_set</a:t>
            </a:r>
            <a:r>
              <a:rPr lang="en-US" dirty="0" smtClean="0">
                <a:solidFill>
                  <a:srgbClr val="660066"/>
                </a:solidFill>
                <a:latin typeface="Courier New"/>
                <a:cs typeface="Courier New"/>
              </a:rPr>
              <a:t>)</a:t>
            </a:r>
            <a:r>
              <a:rPr lang="en-US" dirty="0" smtClean="0"/>
              <a:t>. Process line and identify words. Calls </a:t>
            </a:r>
            <a:r>
              <a:rPr lang="en-US" dirty="0" err="1" smtClean="0">
                <a:solidFill>
                  <a:srgbClr val="660066"/>
                </a:solidFill>
                <a:latin typeface="Courier New"/>
                <a:cs typeface="Courier New"/>
              </a:rPr>
              <a:t>add_word</a:t>
            </a:r>
            <a:r>
              <a:rPr lang="en-US" dirty="0" smtClean="0"/>
              <a:t>. No return. (no change except for parameters)</a:t>
            </a:r>
          </a:p>
          <a:p>
            <a:r>
              <a:rPr lang="en-US" dirty="0" err="1" smtClean="0">
                <a:solidFill>
                  <a:srgbClr val="660066"/>
                </a:solidFill>
                <a:latin typeface="Courier New"/>
                <a:cs typeface="Courier New"/>
              </a:rPr>
              <a:t>pretty_print</a:t>
            </a:r>
            <a:r>
              <a:rPr lang="en-US" dirty="0" smtClean="0">
                <a:solidFill>
                  <a:srgbClr val="660066"/>
                </a:solidFill>
                <a:latin typeface="Courier New"/>
                <a:cs typeface="Courier New"/>
              </a:rPr>
              <a:t>(</a:t>
            </a:r>
            <a:r>
              <a:rPr lang="en-US" dirty="0" err="1" smtClean="0">
                <a:solidFill>
                  <a:srgbClr val="660066"/>
                </a:solidFill>
                <a:latin typeface="Courier New"/>
                <a:cs typeface="Courier New"/>
              </a:rPr>
              <a:t>word_set</a:t>
            </a:r>
            <a:r>
              <a:rPr lang="en-US" dirty="0" smtClean="0">
                <a:solidFill>
                  <a:srgbClr val="660066"/>
                </a:solidFill>
                <a:latin typeface="Courier New"/>
                <a:cs typeface="Courier New"/>
              </a:rPr>
              <a:t>)</a:t>
            </a:r>
            <a:r>
              <a:rPr lang="en-US" dirty="0" smtClean="0"/>
              <a:t>. Nice printing of the various set operations. No return</a:t>
            </a:r>
          </a:p>
          <a:p>
            <a:r>
              <a:rPr lang="en-US" dirty="0" smtClean="0">
                <a:solidFill>
                  <a:srgbClr val="660066"/>
                </a:solidFill>
                <a:latin typeface="Courier New"/>
                <a:cs typeface="Courier New"/>
              </a:rPr>
              <a:t>main()</a:t>
            </a:r>
            <a:r>
              <a:rPr lang="en-US" dirty="0" smtClean="0"/>
              <a:t>. Function to start the program.</a:t>
            </a:r>
            <a:endParaRPr lang="en-US" dirty="0"/>
          </a:p>
        </p:txBody>
      </p:sp>
    </p:spTree>
    <p:extLst>
      <p:ext uri="{BB962C8B-B14F-4D97-AF65-F5344CB8AC3E}">
        <p14:creationId xmlns:p14="http://schemas.microsoft.com/office/powerpoint/2010/main" val="5232884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Listings </a:t>
            </a:r>
            <a:r>
              <a:rPr lang="en-US" dirty="0" smtClean="0"/>
              <a:t>9.9</a:t>
            </a:r>
            <a:endParaRPr lang="en-US" dirty="0"/>
          </a:p>
        </p:txBody>
      </p:sp>
      <p:pic>
        <p:nvPicPr>
          <p:cNvPr id="4" name="Picture 2" descr="Code has 4 lines as follows. Line 1. 1 d e f add underscore word left parentheses word comma word underscore set right parentheses colon. Line 2, indented once. 2 quote quote quote Add the word to the set period No word smaller than length 3 period quote quote quote. Line 3, indented once. 3 if l e n left parentheses word right parentheses right angle bracket 3 colon. Line 4, indented twice. 4 word underscore set period add left parentheses word right parentheses. "/>
          <p:cNvPicPr>
            <a:picLocks noGrp="1" noChangeAspect="1"/>
          </p:cNvPicPr>
          <p:nvPr>
            <p:ph sz="quarter" idx="4294967295"/>
          </p:nvPr>
        </p:nvPicPr>
        <p:blipFill rotWithShape="1">
          <a:blip r:embed="rId2">
            <a:clrChange>
              <a:clrFrom>
                <a:srgbClr val="E5F6FC"/>
              </a:clrFrom>
              <a:clrTo>
                <a:srgbClr val="E5F6FC">
                  <a:alpha val="0"/>
                </a:srgbClr>
              </a:clrTo>
            </a:clrChange>
            <a:duotone>
              <a:prstClr val="black"/>
              <a:schemeClr val="tx2">
                <a:tint val="45000"/>
                <a:satMod val="400000"/>
              </a:schemeClr>
            </a:duotone>
          </a:blip>
          <a:srcRect b="9144"/>
          <a:stretch/>
        </p:blipFill>
        <p:spPr>
          <a:xfrm>
            <a:off x="939800" y="2466975"/>
            <a:ext cx="7264400" cy="1057275"/>
          </a:xfrm>
        </p:spPr>
      </p:pic>
    </p:spTree>
    <p:extLst>
      <p:ext uri="{BB962C8B-B14F-4D97-AF65-F5344CB8AC3E}">
        <p14:creationId xmlns:p14="http://schemas.microsoft.com/office/powerpoint/2010/main" val="22382019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Listings </a:t>
            </a:r>
            <a:r>
              <a:rPr lang="en-US" dirty="0" smtClean="0"/>
              <a:t>9.10</a:t>
            </a:r>
            <a:endParaRPr lang="en-US" dirty="0"/>
          </a:p>
        </p:txBody>
      </p:sp>
      <p:pic>
        <p:nvPicPr>
          <p:cNvPr id="5" name="Picture 2" descr="Code has 13 lines as follows. Line 1. 1 import string. Line 2. 2 D e f process underscore line left parentheses line comma word underscore set right parentheses colon. Line 3, indented once. 3 quote quote quote Process the line to get lowercase words to be added to the set period quote quote quote. Line 4, indented once. 4 line equals line period strip left parentheses right parentheses. Line 5, indented once. 5 Word underscore list equals line period split left parentheses right parentheses. Line 6, indented once. 6 for word in word underscore list colon. Line 7, indented twice. 7 hash ignore the quote hyphen hyphen quote that is in the file. Line 8, indented twice. 8 if word exclamation mark equals quote hyphen hyphen quote colon. Line 9, indented three times. 9 word equals word period strip left parentheses right parentheses. Line 10, indented three times. 10 Hash get commas comma periods and other punctuation out as well. Line 11, indented three times. 11 word equals word period strip left parentheses string period punctuation right parentheses. Line 12, indented three times. 12 word equals word period lower left parentheses right parentheses. Line 13, indented three times. 13 add underscore word left parentheses word comma word underscore set right parentheses. "/>
          <p:cNvPicPr>
            <a:picLocks noChangeAspect="1"/>
          </p:cNvPicPr>
          <p:nvPr/>
        </p:nvPicPr>
        <p:blipFill>
          <a:blip r:embed="rId2">
            <a:clrChange>
              <a:clrFrom>
                <a:srgbClr val="E5F6FC"/>
              </a:clrFrom>
              <a:clrTo>
                <a:srgbClr val="E5F6FC">
                  <a:alpha val="0"/>
                </a:srgbClr>
              </a:clrTo>
            </a:clrChange>
            <a:duotone>
              <a:prstClr val="black"/>
              <a:schemeClr val="tx2">
                <a:tint val="45000"/>
                <a:satMod val="400000"/>
              </a:schemeClr>
            </a:duotone>
          </a:blip>
          <a:stretch>
            <a:fillRect/>
          </a:stretch>
        </p:blipFill>
        <p:spPr>
          <a:xfrm>
            <a:off x="877888" y="2119313"/>
            <a:ext cx="7388225" cy="2784475"/>
          </a:xfrm>
          <a:prstGeom prst="rect">
            <a:avLst/>
          </a:prstGeom>
          <a:noFill/>
          <a:ln>
            <a:noFill/>
          </a:ln>
        </p:spPr>
      </p:pic>
    </p:spTree>
    <p:extLst>
      <p:ext uri="{BB962C8B-B14F-4D97-AF65-F5344CB8AC3E}">
        <p14:creationId xmlns:p14="http://schemas.microsoft.com/office/powerpoint/2010/main" val="34331575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More Complicated Pretty Print</a:t>
            </a:r>
            <a:endParaRPr lang="en-US" dirty="0"/>
          </a:p>
        </p:txBody>
      </p:sp>
      <p:sp>
        <p:nvSpPr>
          <p:cNvPr id="7" name="Content Placeholder 6"/>
          <p:cNvSpPr>
            <a:spLocks noGrp="1"/>
          </p:cNvSpPr>
          <p:nvPr>
            <p:ph idx="1"/>
          </p:nvPr>
        </p:nvSpPr>
        <p:spPr/>
        <p:txBody>
          <a:bodyPr/>
          <a:lstStyle/>
          <a:p>
            <a:r>
              <a:rPr lang="en-US" dirty="0" smtClean="0"/>
              <a:t>the </a:t>
            </a:r>
            <a:r>
              <a:rPr lang="en-US" dirty="0" err="1" smtClean="0">
                <a:latin typeface="Courier New" panose="02070309020205020404" pitchFamily="49" charset="0"/>
                <a:cs typeface="Courier New" panose="02070309020205020404" pitchFamily="49" charset="0"/>
              </a:rPr>
              <a:t>pretty_print</a:t>
            </a:r>
            <a:r>
              <a:rPr lang="en-US" dirty="0" smtClean="0"/>
              <a:t> function applies the various set operators to the two resulting sets</a:t>
            </a:r>
          </a:p>
          <a:p>
            <a:r>
              <a:rPr lang="en-US" dirty="0" smtClean="0"/>
              <a:t>prints, in particular, the intersection in a nice format</a:t>
            </a:r>
          </a:p>
          <a:p>
            <a:r>
              <a:rPr lang="en-US" dirty="0" smtClean="0"/>
              <a:t>should this have been broken up into two functions??</a:t>
            </a:r>
            <a:endParaRPr lang="en-US" dirty="0"/>
          </a:p>
        </p:txBody>
      </p:sp>
    </p:spTree>
    <p:extLst>
      <p:ext uri="{BB962C8B-B14F-4D97-AF65-F5344CB8AC3E}">
        <p14:creationId xmlns:p14="http://schemas.microsoft.com/office/powerpoint/2010/main" val="32137435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Listings </a:t>
            </a:r>
            <a:r>
              <a:rPr lang="en-US" dirty="0" smtClean="0"/>
              <a:t>9.12</a:t>
            </a:r>
            <a:endParaRPr lang="en-US" dirty="0"/>
          </a:p>
        </p:txBody>
      </p:sp>
      <p:pic>
        <p:nvPicPr>
          <p:cNvPr id="5" name="Picture 2" descr="Code has 27 lines. The code reads as follows. Line 1. 1 d e f pretty underscore print left parentheses g a underscore set comma d o I underscore set right parentheses colon. Line 2, indented once. 2 hash print some stats about the two sets Line 3, indented once. 3 print left parentheses quote count of unique words of length 4 or greater quote right parentheses. Line 4, indented once. 4 print left parentheses quote Gettysburg A d d r colon left brace right brace comma D e c l of I n d colon left brace right brace back slash n quote period format left parentheses l e n left parentheses g a underscore set right parentheses comma l e n left parentheses. Line 5. D o I underscore set right parentheses right parentheses right parentheses. Line 6, indented once. 5 print left parentheses quote left brace colon 15 s right brace left brace colon 15 s right brace quote period format left parentheses quote operation quote comma quote count quote right parentheses right parentheses. Line 7, indented once. 6 print left parentheses quote hyphen quote asterisk 35 right parentheses. Line 8, indented once. 7 print left parentheses quote left brace colon 15 s right brace left brace colon 15 d right brace quote period format left parentheses quote Union quote comma l e n left parentheses g a underscore set period union left parentheses d o I underscore set right parentheses right parentheses right parentheses right parentheses. Line 9, indented once. 8 print left parentheses quote left brace colon 15 s right brace left brace colon 15 d right brace quote period format left parentheses quote Intersection quote comma l e n left parentheses g a underscore set period intersection left parentheses. Line 10. D o I underscore set right parentheses right parentheses right parentheses right parentheses. Line 11, indented once. 9 print left parentheses quote left brace colon 15 s right brace left brace colon 15 d right brace quote period format left parentheses quote S y m d I f f quote comma l e n left parentheses g a underscore set period symmetric underscore difference left parentheses. Line 12. D o i underscore set right parentheses right parentheses right parentheses right parentheses. Line 13, indented once. 10 print left parentheses quote left brace colon 15 s right brace left brace colon 15 d right brace quote period format left parentheses quote G A hyphen D o I quote comma l e n left parentheses g a underscore set period difference left parentheses d o I underscore set right parentheses right parentheses right parentheses right parentheses. Line 14, indented once. 11 print left parentheses quote left brace colon 15 s right brace left brace colon 15 d right brace quote period format left parentheses quote D o I hyphen G A quote comma l e n left parentheses d o I underscore set period difference left parentheses g a underscore set right parentheses right parentheses right parentheses right parentheses. Line 15. 12. Line 16, indented once. 13 hash list the intersection words comma 5 to a line comma alphabetical order. Line 17, indented once. 14 intersection underscore set equals g a underscore set period intersection left parentheses d o I underscore set right parentheses. Line 18, indented once. 15 word underscore list equals list left parentheses intersection underscore set right parentheses. Line 19, indented once. 16 word underscore list period sort left parentheses right parentheses. Line 20, indented once. 17 print left parentheses quote back slash n common words to both quote right parentheses. Line 21, indented once. 18 print left parentheses quote hyphen quote asterisk 20 right parentheses. Line 22, indented once. 19 count equals 0. Line 23, indented once. 20 for w in word underscore list colon. Line 24, indented twice. 21 if count percent 5 equals equals 0 colon. Line 25, indented three times. 22 print left parentheses right parentheses. Line 26, indented twice. 23 print left parentheses quote left brace colon 13 s right brace quote period format left parentheses w right parentheses comma end equals quote quote right parentheses. Line 27, indented twice. 24 count plus equals 1. "/>
          <p:cNvPicPr>
            <a:picLocks noChangeAspect="1"/>
          </p:cNvPicPr>
          <p:nvPr/>
        </p:nvPicPr>
        <p:blipFill>
          <a:blip r:embed="rId2">
            <a:clrChange>
              <a:clrFrom>
                <a:srgbClr val="E5F6FC"/>
              </a:clrFrom>
              <a:clrTo>
                <a:srgbClr val="E5F6FC">
                  <a:alpha val="0"/>
                </a:srgbClr>
              </a:clrTo>
            </a:clrChange>
            <a:duotone>
              <a:prstClr val="black"/>
              <a:schemeClr val="tx2">
                <a:tint val="45000"/>
                <a:satMod val="400000"/>
              </a:schemeClr>
            </a:duotone>
          </a:blip>
          <a:stretch>
            <a:fillRect/>
          </a:stretch>
        </p:blipFill>
        <p:spPr>
          <a:xfrm>
            <a:off x="1398588" y="1666875"/>
            <a:ext cx="6346825" cy="4662488"/>
          </a:xfrm>
          <a:prstGeom prst="rect">
            <a:avLst/>
          </a:prstGeom>
          <a:noFill/>
          <a:ln>
            <a:noFill/>
          </a:ln>
        </p:spPr>
      </p:pic>
    </p:spTree>
    <p:extLst>
      <p:ext uri="{BB962C8B-B14F-4D97-AF65-F5344CB8AC3E}">
        <p14:creationId xmlns:p14="http://schemas.microsoft.com/office/powerpoint/2010/main" val="333115584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smtClean="0"/>
              <a:t>More on Scope</a:t>
            </a:r>
            <a:endParaRPr lang="en-US" dirty="0"/>
          </a:p>
        </p:txBody>
      </p:sp>
    </p:spTree>
    <p:extLst>
      <p:ext uri="{BB962C8B-B14F-4D97-AF65-F5344CB8AC3E}">
        <p14:creationId xmlns:p14="http://schemas.microsoft.com/office/powerpoint/2010/main" val="3031864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itle 1"/>
          <p:cNvSpPr>
            <a:spLocks noGrp="1" noChangeArrowheads="1"/>
          </p:cNvSpPr>
          <p:nvPr>
            <p:ph type="title"/>
          </p:nvPr>
        </p:nvSpPr>
        <p:spPr/>
        <p:txBody>
          <a:bodyPr/>
          <a:lstStyle/>
          <a:p>
            <a:r>
              <a:rPr lang="en-US" dirty="0" smtClean="0"/>
              <a:t>OK, What is </a:t>
            </a:r>
            <a:r>
              <a:rPr lang="en-US" dirty="0"/>
              <a:t>a</a:t>
            </a:r>
            <a:r>
              <a:rPr lang="en-US" dirty="0" smtClean="0"/>
              <a:t> Namespace</a:t>
            </a:r>
            <a:endParaRPr lang="en-US" dirty="0"/>
          </a:p>
        </p:txBody>
      </p:sp>
      <p:sp>
        <p:nvSpPr>
          <p:cNvPr id="17412" name="Content Placeholder 2"/>
          <p:cNvSpPr>
            <a:spLocks noGrp="1" noChangeArrowheads="1"/>
          </p:cNvSpPr>
          <p:nvPr>
            <p:ph idx="1"/>
          </p:nvPr>
        </p:nvSpPr>
        <p:spPr/>
        <p:txBody>
          <a:bodyPr/>
          <a:lstStyle/>
          <a:p>
            <a:r>
              <a:rPr lang="en-US" dirty="0" smtClean="0"/>
              <a:t>We</a:t>
            </a:r>
            <a:r>
              <a:rPr lang="fr-FR" dirty="0" smtClean="0"/>
              <a:t>’</a:t>
            </a:r>
            <a:r>
              <a:rPr lang="en-US" dirty="0" err="1" smtClean="0"/>
              <a:t>ve</a:t>
            </a:r>
            <a:r>
              <a:rPr lang="en-US" dirty="0" smtClean="0"/>
              <a:t> had this discussion, but lets</a:t>
            </a:r>
            <a:r>
              <a:rPr lang="fr-FR" dirty="0" smtClean="0"/>
              <a:t>’</a:t>
            </a:r>
            <a:r>
              <a:rPr lang="en-US" dirty="0" smtClean="0"/>
              <a:t> review</a:t>
            </a:r>
          </a:p>
          <a:p>
            <a:r>
              <a:rPr lang="en-US" dirty="0" smtClean="0"/>
              <a:t>A namespace is an association of a name and a value</a:t>
            </a:r>
          </a:p>
          <a:p>
            <a:r>
              <a:rPr lang="en-US" dirty="0" smtClean="0"/>
              <a:t>It looks like a dictionary, and for the most part it is (at least for modules and classes)</a:t>
            </a:r>
            <a:endParaRPr lang="en-US" dirty="0"/>
          </a:p>
        </p:txBody>
      </p:sp>
    </p:spTree>
    <p:extLst>
      <p:ext uri="{BB962C8B-B14F-4D97-AF65-F5344CB8AC3E}">
        <p14:creationId xmlns:p14="http://schemas.microsoft.com/office/powerpoint/2010/main" val="26950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itle 1"/>
          <p:cNvSpPr>
            <a:spLocks noGrp="1" noChangeArrowheads="1"/>
          </p:cNvSpPr>
          <p:nvPr>
            <p:ph type="title"/>
          </p:nvPr>
        </p:nvSpPr>
        <p:spPr/>
        <p:txBody>
          <a:bodyPr/>
          <a:lstStyle/>
          <a:p>
            <a:r>
              <a:rPr lang="en-US" smtClean="0"/>
              <a:t>Scope</a:t>
            </a:r>
            <a:endParaRPr lang="en-US"/>
          </a:p>
        </p:txBody>
      </p:sp>
      <p:sp>
        <p:nvSpPr>
          <p:cNvPr id="19460" name="Content Placeholder 2"/>
          <p:cNvSpPr>
            <a:spLocks noGrp="1" noChangeArrowheads="1"/>
          </p:cNvSpPr>
          <p:nvPr>
            <p:ph idx="1"/>
          </p:nvPr>
        </p:nvSpPr>
        <p:spPr/>
        <p:txBody>
          <a:bodyPr/>
          <a:lstStyle/>
          <a:p>
            <a:r>
              <a:rPr lang="en-US" smtClean="0"/>
              <a:t>What namespace you might be using is part of identifying the scope of the variables and function you are using</a:t>
            </a:r>
          </a:p>
          <a:p>
            <a:r>
              <a:rPr lang="en-US" smtClean="0"/>
              <a:t>by "scope", we mean the context, the part of the code, where we can make a reference to a variable or function</a:t>
            </a:r>
            <a:endParaRPr lang="en-US" dirty="0"/>
          </a:p>
        </p:txBody>
      </p:sp>
    </p:spTree>
    <p:extLst>
      <p:ext uri="{BB962C8B-B14F-4D97-AF65-F5344CB8AC3E}">
        <p14:creationId xmlns:p14="http://schemas.microsoft.com/office/powerpoint/2010/main" val="18606978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itle 1"/>
          <p:cNvSpPr>
            <a:spLocks noGrp="1" noChangeArrowheads="1"/>
          </p:cNvSpPr>
          <p:nvPr>
            <p:ph type="title"/>
          </p:nvPr>
        </p:nvSpPr>
        <p:spPr/>
        <p:txBody>
          <a:bodyPr/>
          <a:lstStyle/>
          <a:p>
            <a:r>
              <a:rPr lang="en-US" smtClean="0"/>
              <a:t>Multiple scopes</a:t>
            </a:r>
            <a:endParaRPr lang="en-US"/>
          </a:p>
        </p:txBody>
      </p:sp>
      <p:sp>
        <p:nvSpPr>
          <p:cNvPr id="21508" name="Content Placeholder 2"/>
          <p:cNvSpPr>
            <a:spLocks noGrp="1" noChangeArrowheads="1"/>
          </p:cNvSpPr>
          <p:nvPr>
            <p:ph idx="1"/>
          </p:nvPr>
        </p:nvSpPr>
        <p:spPr/>
        <p:txBody>
          <a:bodyPr/>
          <a:lstStyle/>
          <a:p>
            <a:r>
              <a:rPr lang="en-US" smtClean="0"/>
              <a:t>Often, there can be multiple scopes that are candidates for determining a reference.</a:t>
            </a:r>
          </a:p>
          <a:p>
            <a:r>
              <a:rPr lang="en-US" smtClean="0"/>
              <a:t>Knowing which one is the right one (or more importantly, knowing the order of scope) is important</a:t>
            </a:r>
            <a:endParaRPr lang="en-US"/>
          </a:p>
        </p:txBody>
      </p:sp>
    </p:spTree>
    <p:extLst>
      <p:ext uri="{BB962C8B-B14F-4D97-AF65-F5344CB8AC3E}">
        <p14:creationId xmlns:p14="http://schemas.microsoft.com/office/powerpoint/2010/main" val="25444910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itle 1"/>
          <p:cNvSpPr>
            <a:spLocks noGrp="1" noChangeArrowheads="1"/>
          </p:cNvSpPr>
          <p:nvPr>
            <p:ph type="title"/>
          </p:nvPr>
        </p:nvSpPr>
        <p:spPr/>
        <p:txBody>
          <a:bodyPr/>
          <a:lstStyle/>
          <a:p>
            <a:r>
              <a:rPr lang="en-US" smtClean="0"/>
              <a:t>Two kinds</a:t>
            </a:r>
            <a:endParaRPr lang="en-US"/>
          </a:p>
        </p:txBody>
      </p:sp>
      <p:sp>
        <p:nvSpPr>
          <p:cNvPr id="23556" name="Content Placeholder 2"/>
          <p:cNvSpPr>
            <a:spLocks noGrp="1" noChangeArrowheads="1"/>
          </p:cNvSpPr>
          <p:nvPr>
            <p:ph idx="1"/>
          </p:nvPr>
        </p:nvSpPr>
        <p:spPr/>
        <p:txBody>
          <a:bodyPr/>
          <a:lstStyle/>
          <a:p>
            <a:r>
              <a:rPr lang="en-US" b="1" smtClean="0"/>
              <a:t>Unqualified namespaces</a:t>
            </a:r>
            <a:r>
              <a:rPr lang="en-US" smtClean="0"/>
              <a:t>. This is what we have pretty much seen so far. Functions, assignments etc.</a:t>
            </a:r>
          </a:p>
          <a:p>
            <a:r>
              <a:rPr lang="en-US" b="1" smtClean="0"/>
              <a:t>Qualified namespaces</a:t>
            </a:r>
            <a:r>
              <a:rPr lang="en-US" smtClean="0"/>
              <a:t>. This is modules and classes (we</a:t>
            </a:r>
            <a:r>
              <a:rPr lang="fr-FR" smtClean="0"/>
              <a:t>'</a:t>
            </a:r>
            <a:r>
              <a:rPr lang="en-US" smtClean="0"/>
              <a:t>ll talk more about this one later in the classes section)</a:t>
            </a:r>
            <a:endParaRPr lang="en-US" dirty="0"/>
          </a:p>
        </p:txBody>
      </p:sp>
    </p:spTree>
    <p:extLst>
      <p:ext uri="{BB962C8B-B14F-4D97-AF65-F5344CB8AC3E}">
        <p14:creationId xmlns:p14="http://schemas.microsoft.com/office/powerpoint/2010/main" val="35661447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itle 1"/>
          <p:cNvSpPr>
            <a:spLocks noGrp="1" noChangeArrowheads="1"/>
          </p:cNvSpPr>
          <p:nvPr>
            <p:ph type="title"/>
          </p:nvPr>
        </p:nvSpPr>
        <p:spPr/>
        <p:txBody>
          <a:bodyPr/>
          <a:lstStyle/>
          <a:p>
            <a:pPr eaLnBrk="1" hangingPunct="1"/>
            <a:r>
              <a:rPr lang="en-US" dirty="0" smtClean="0">
                <a:ea typeface="ＭＳ Ｐゴシック" pitchFamily="-107" charset="-128"/>
                <a:cs typeface="ＭＳ Ｐゴシック" pitchFamily="-107" charset="-128"/>
              </a:rPr>
              <a:t>Python Dictionary</a:t>
            </a:r>
            <a:endParaRPr lang="en-US" dirty="0">
              <a:ea typeface="ＭＳ Ｐゴシック" pitchFamily="-107" charset="-128"/>
              <a:cs typeface="ＭＳ Ｐゴシック" pitchFamily="-107" charset="-128"/>
            </a:endParaRPr>
          </a:p>
        </p:txBody>
      </p:sp>
      <p:sp>
        <p:nvSpPr>
          <p:cNvPr id="24580" name="Content Placeholder 2"/>
          <p:cNvSpPr>
            <a:spLocks noGrp="1" noChangeArrowheads="1"/>
          </p:cNvSpPr>
          <p:nvPr>
            <p:ph idx="1"/>
          </p:nvPr>
        </p:nvSpPr>
        <p:spPr>
          <a:xfrm>
            <a:off x="457200" y="1600200"/>
            <a:ext cx="8229600" cy="1172817"/>
          </a:xfrm>
        </p:spPr>
        <p:txBody>
          <a:bodyPr/>
          <a:lstStyle/>
          <a:p>
            <a:pPr eaLnBrk="1" hangingPunct="1"/>
            <a:r>
              <a:rPr lang="en-US" sz="2800" dirty="0" smtClean="0">
                <a:ea typeface="ＭＳ Ｐゴシック" pitchFamily="-107" charset="-128"/>
                <a:cs typeface="ＭＳ Ｐゴシック" pitchFamily="-107" charset="-128"/>
              </a:rPr>
              <a:t>Use the </a:t>
            </a:r>
            <a:r>
              <a:rPr lang="en-US" sz="2800" dirty="0" smtClean="0">
                <a:solidFill>
                  <a:schemeClr val="tx1"/>
                </a:solidFill>
                <a:latin typeface="Courier New"/>
                <a:ea typeface="ＭＳ Ｐゴシック" pitchFamily="-107" charset="-128"/>
                <a:cs typeface="Courier New"/>
              </a:rPr>
              <a:t>{ }</a:t>
            </a:r>
            <a:r>
              <a:rPr lang="en-US" sz="2800" dirty="0" smtClean="0">
                <a:solidFill>
                  <a:srgbClr val="000090"/>
                </a:solidFill>
                <a:latin typeface="Courier New"/>
                <a:ea typeface="ＭＳ Ｐゴシック" pitchFamily="-107" charset="-128"/>
                <a:cs typeface="Courier New"/>
              </a:rPr>
              <a:t> </a:t>
            </a:r>
            <a:r>
              <a:rPr lang="en-US" sz="2800" dirty="0" smtClean="0">
                <a:ea typeface="ＭＳ Ｐゴシック" pitchFamily="-107" charset="-128"/>
                <a:cs typeface="ＭＳ Ｐゴシック" pitchFamily="-107" charset="-128"/>
              </a:rPr>
              <a:t>marker to create a dictionary</a:t>
            </a:r>
          </a:p>
          <a:p>
            <a:pPr eaLnBrk="1" hangingPunct="1"/>
            <a:r>
              <a:rPr lang="en-US" sz="2800" dirty="0" smtClean="0">
                <a:ea typeface="ＭＳ Ｐゴシック" pitchFamily="-107" charset="-128"/>
                <a:cs typeface="ＭＳ Ｐゴシック" pitchFamily="-107" charset="-128"/>
              </a:rPr>
              <a:t>Use the </a:t>
            </a:r>
            <a:r>
              <a:rPr lang="en-US" sz="2800" dirty="0" smtClean="0">
                <a:solidFill>
                  <a:schemeClr val="tx1"/>
                </a:solidFill>
                <a:latin typeface="Courier New"/>
                <a:ea typeface="ＭＳ Ｐゴシック" pitchFamily="-107" charset="-128"/>
                <a:cs typeface="Courier New"/>
              </a:rPr>
              <a:t>:</a:t>
            </a:r>
            <a:r>
              <a:rPr lang="en-US" sz="2800" dirty="0" smtClean="0">
                <a:ea typeface="ＭＳ Ｐゴシック" pitchFamily="-107" charset="-128"/>
                <a:cs typeface="ＭＳ Ｐゴシック" pitchFamily="-107" charset="-128"/>
              </a:rPr>
              <a:t> marker to indicate key: value pairs</a:t>
            </a:r>
          </a:p>
        </p:txBody>
      </p:sp>
      <p:pic>
        <p:nvPicPr>
          <p:cNvPr id="4" name="Picture 3" descr="Code has 6 lines, as follows. Line 1. Contacts equals left brace quote bill quote colon quote 3 5 3 hyphen 1 2 3 4 quote comma. Line 2, indented once. Quote rich quote colon quote 2 6 9 hyphen 1 2 3 4 quote comma quote jane quote colon quote 3 5 2 hyphen 1 2 3 4 quote right brace. Line 3. Print contacts. Line 4. Left brace quote jane quote colon quote 3 5 2 hyphen 1 2 3 4 quote comma. Line 5, indented once. Quote bill quote colon quote 3 5 3 hyphen 1 2 3 4 quote comma. Line 6, indented once. Quote rich quote colon quote 3 6 9 hyphen 1 2 3 4 quote right brace."/>
          <p:cNvPicPr>
            <a:picLocks noChangeAspect="1"/>
          </p:cNvPicPr>
          <p:nvPr/>
        </p:nvPicPr>
        <p:blipFill>
          <a:blip r:embed="rId3"/>
          <a:stretch>
            <a:fillRect/>
          </a:stretch>
        </p:blipFill>
        <p:spPr>
          <a:xfrm>
            <a:off x="737283" y="2853360"/>
            <a:ext cx="7561891" cy="3372194"/>
          </a:xfrm>
          <a:prstGeom prst="rect">
            <a:avLst/>
          </a:prstGeom>
        </p:spPr>
      </p:pic>
    </p:spTree>
    <p:extLst>
      <p:ext uri="{BB962C8B-B14F-4D97-AF65-F5344CB8AC3E}">
        <p14:creationId xmlns:p14="http://schemas.microsoft.com/office/powerpoint/2010/main" val="27158252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itle 1"/>
          <p:cNvSpPr>
            <a:spLocks noGrp="1" noChangeArrowheads="1"/>
          </p:cNvSpPr>
          <p:nvPr>
            <p:ph type="title"/>
          </p:nvPr>
        </p:nvSpPr>
        <p:spPr/>
        <p:txBody>
          <a:bodyPr/>
          <a:lstStyle/>
          <a:p>
            <a:r>
              <a:rPr lang="en-US" smtClean="0"/>
              <a:t>Unqualified</a:t>
            </a:r>
            <a:endParaRPr lang="en-US"/>
          </a:p>
        </p:txBody>
      </p:sp>
      <p:sp>
        <p:nvSpPr>
          <p:cNvPr id="25604" name="Content Placeholder 2"/>
          <p:cNvSpPr>
            <a:spLocks noGrp="1" noChangeArrowheads="1"/>
          </p:cNvSpPr>
          <p:nvPr>
            <p:ph idx="1"/>
          </p:nvPr>
        </p:nvSpPr>
        <p:spPr/>
        <p:txBody>
          <a:bodyPr/>
          <a:lstStyle/>
          <a:p>
            <a:r>
              <a:rPr lang="en-US" smtClean="0"/>
              <a:t>this is the standard assignment and def we have seen so far</a:t>
            </a:r>
          </a:p>
          <a:p>
            <a:r>
              <a:rPr lang="en-US" smtClean="0"/>
              <a:t>Determining the scope of a reference identifies what its true </a:t>
            </a:r>
            <a:r>
              <a:rPr lang="fr-FR" smtClean="0"/>
              <a:t>'</a:t>
            </a:r>
            <a:r>
              <a:rPr lang="en-US" smtClean="0"/>
              <a:t>value</a:t>
            </a:r>
            <a:r>
              <a:rPr lang="fr-FR" smtClean="0"/>
              <a:t>'</a:t>
            </a:r>
            <a:r>
              <a:rPr lang="en-US" smtClean="0"/>
              <a:t> is</a:t>
            </a:r>
          </a:p>
          <a:p>
            <a:endParaRPr lang="en-US" dirty="0"/>
          </a:p>
        </p:txBody>
      </p:sp>
    </p:spTree>
    <p:extLst>
      <p:ext uri="{BB962C8B-B14F-4D97-AF65-F5344CB8AC3E}">
        <p14:creationId xmlns:p14="http://schemas.microsoft.com/office/powerpoint/2010/main" val="137227655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itle 1"/>
          <p:cNvSpPr>
            <a:spLocks noGrp="1" noChangeArrowheads="1"/>
          </p:cNvSpPr>
          <p:nvPr>
            <p:ph type="title"/>
          </p:nvPr>
        </p:nvSpPr>
        <p:spPr/>
        <p:txBody>
          <a:bodyPr/>
          <a:lstStyle/>
          <a:p>
            <a:r>
              <a:rPr lang="en-US" dirty="0"/>
              <a:t>U</a:t>
            </a:r>
            <a:r>
              <a:rPr lang="en-US" dirty="0" smtClean="0"/>
              <a:t>nqualified follow the LEGB rule</a:t>
            </a:r>
            <a:endParaRPr lang="en-US" dirty="0"/>
          </a:p>
        </p:txBody>
      </p:sp>
      <p:sp>
        <p:nvSpPr>
          <p:cNvPr id="27652" name="Content Placeholder 2"/>
          <p:cNvSpPr>
            <a:spLocks noGrp="1" noChangeArrowheads="1"/>
          </p:cNvSpPr>
          <p:nvPr>
            <p:ph idx="1"/>
          </p:nvPr>
        </p:nvSpPr>
        <p:spPr/>
        <p:txBody>
          <a:bodyPr/>
          <a:lstStyle/>
          <a:p>
            <a:r>
              <a:rPr lang="en-US" b="1" dirty="0" smtClean="0"/>
              <a:t>local</a:t>
            </a:r>
            <a:r>
              <a:rPr lang="en-US" dirty="0" smtClean="0"/>
              <a:t>, inside the function in which it was defined</a:t>
            </a:r>
          </a:p>
          <a:p>
            <a:r>
              <a:rPr lang="en-US" dirty="0" smtClean="0"/>
              <a:t>if not there, </a:t>
            </a:r>
            <a:r>
              <a:rPr lang="en-US" b="1" dirty="0" smtClean="0"/>
              <a:t>enclosing/</a:t>
            </a:r>
            <a:r>
              <a:rPr lang="en-US" b="1" dirty="0" err="1" smtClean="0"/>
              <a:t>encomposing</a:t>
            </a:r>
            <a:r>
              <a:rPr lang="en-US" b="1" dirty="0" smtClean="0"/>
              <a:t>.</a:t>
            </a:r>
            <a:r>
              <a:rPr lang="en-US" dirty="0" smtClean="0"/>
              <a:t> Is it defined in an enclosing function</a:t>
            </a:r>
          </a:p>
          <a:p>
            <a:r>
              <a:rPr lang="en-US" dirty="0" smtClean="0"/>
              <a:t>if not there, is it defined in the </a:t>
            </a:r>
            <a:r>
              <a:rPr lang="en-US" b="1" dirty="0" smtClean="0"/>
              <a:t>global</a:t>
            </a:r>
            <a:r>
              <a:rPr lang="en-US" dirty="0" smtClean="0"/>
              <a:t> namespace</a:t>
            </a:r>
          </a:p>
          <a:p>
            <a:r>
              <a:rPr lang="en-US" dirty="0" smtClean="0"/>
              <a:t>finally, check the </a:t>
            </a:r>
            <a:r>
              <a:rPr lang="en-US" b="1" dirty="0" smtClean="0"/>
              <a:t>built-in</a:t>
            </a:r>
            <a:r>
              <a:rPr lang="en-US" dirty="0" smtClean="0"/>
              <a:t>, defined as part of the special </a:t>
            </a:r>
            <a:r>
              <a:rPr lang="en-US" dirty="0" err="1" smtClean="0"/>
              <a:t>builtin</a:t>
            </a:r>
            <a:r>
              <a:rPr lang="en-US" dirty="0" smtClean="0"/>
              <a:t> scope</a:t>
            </a:r>
          </a:p>
          <a:p>
            <a:r>
              <a:rPr lang="en-US" dirty="0" smtClean="0"/>
              <a:t>else ERROR</a:t>
            </a:r>
            <a:endParaRPr lang="en-US" dirty="0"/>
          </a:p>
        </p:txBody>
      </p:sp>
    </p:spTree>
    <p:extLst>
      <p:ext uri="{BB962C8B-B14F-4D97-AF65-F5344CB8AC3E}">
        <p14:creationId xmlns:p14="http://schemas.microsoft.com/office/powerpoint/2010/main" val="39635714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locals()</a:t>
            </a:r>
            <a:r>
              <a:rPr lang="en-US" dirty="0" smtClean="0"/>
              <a:t>function</a:t>
            </a:r>
            <a:endParaRPr lang="en-US" dirty="0"/>
          </a:p>
        </p:txBody>
      </p:sp>
      <p:sp>
        <p:nvSpPr>
          <p:cNvPr id="3" name="Content Placeholder 2"/>
          <p:cNvSpPr>
            <a:spLocks noGrp="1"/>
          </p:cNvSpPr>
          <p:nvPr>
            <p:ph idx="1"/>
          </p:nvPr>
        </p:nvSpPr>
        <p:spPr/>
        <p:txBody>
          <a:bodyPr/>
          <a:lstStyle/>
          <a:p>
            <a:pPr marL="0" indent="0">
              <a:buNone/>
            </a:pPr>
            <a:r>
              <a:rPr lang="en-US" dirty="0" smtClean="0"/>
              <a:t>Returns a dictionary of the current (presently in play) local namespace. Useful for looking at what is defined where.</a:t>
            </a:r>
            <a:endParaRPr lang="en-US" dirty="0"/>
          </a:p>
        </p:txBody>
      </p:sp>
    </p:spTree>
    <p:extLst>
      <p:ext uri="{BB962C8B-B14F-4D97-AF65-F5344CB8AC3E}">
        <p14:creationId xmlns:p14="http://schemas.microsoft.com/office/powerpoint/2010/main" val="422986999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itle 1"/>
          <p:cNvSpPr>
            <a:spLocks noGrp="1" noChangeArrowheads="1"/>
          </p:cNvSpPr>
          <p:nvPr>
            <p:ph type="title"/>
          </p:nvPr>
        </p:nvSpPr>
        <p:spPr/>
        <p:txBody>
          <a:bodyPr/>
          <a:lstStyle/>
          <a:p>
            <a:r>
              <a:rPr lang="en-US" dirty="0"/>
              <a:t>F</a:t>
            </a:r>
            <a:r>
              <a:rPr lang="en-US" dirty="0" smtClean="0"/>
              <a:t>unction local values</a:t>
            </a:r>
            <a:endParaRPr lang="en-US" dirty="0"/>
          </a:p>
        </p:txBody>
      </p:sp>
      <p:sp>
        <p:nvSpPr>
          <p:cNvPr id="31748" name="Content Placeholder 2"/>
          <p:cNvSpPr>
            <a:spLocks noGrp="1" noChangeArrowheads="1"/>
          </p:cNvSpPr>
          <p:nvPr>
            <p:ph idx="1"/>
          </p:nvPr>
        </p:nvSpPr>
        <p:spPr/>
        <p:txBody>
          <a:bodyPr/>
          <a:lstStyle/>
          <a:p>
            <a:r>
              <a:rPr lang="en-US" smtClean="0"/>
              <a:t>if a reference is assigned in a function, then that reference is only available within that function</a:t>
            </a:r>
          </a:p>
          <a:p>
            <a:r>
              <a:rPr lang="en-US" smtClean="0"/>
              <a:t>if a reference with the same name is provided outside the function, the reference is reassigned</a:t>
            </a:r>
            <a:endParaRPr lang="en-US"/>
          </a:p>
        </p:txBody>
      </p:sp>
    </p:spTree>
    <p:extLst>
      <p:ext uri="{BB962C8B-B14F-4D97-AF65-F5344CB8AC3E}">
        <p14:creationId xmlns:p14="http://schemas.microsoft.com/office/powerpoint/2010/main" val="6671936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Code Listings </a:t>
            </a:r>
            <a:r>
              <a:rPr lang="en-US" dirty="0" smtClean="0"/>
              <a:t>9.13</a:t>
            </a:r>
            <a:endParaRPr lang="en-US" dirty="0"/>
          </a:p>
        </p:txBody>
      </p:sp>
      <p:pic>
        <p:nvPicPr>
          <p:cNvPr id="4" name="Picture 3" descr="Code has 9 lines, as follows. Line 1. Global underscore x equals 27.  Line 2, two paragraphs. D e f my underscore function left parenthesis p a r a m 1 equals 1 2 3 comma p a r a m 2 equals quote hi mom quote right parenthesis colon. Line 3, indented once. Local underscore x equals 654.321. Line 4, indented once. Print left parenthesis quote backslash n equals equals local namespace equals equals equals quote right parenthesis. Line 5, indented once. For key comma v a l in locals left parenthesis right parenthesis period items left parenthesis right parenthesis colon. Line 6, indented twice. Print left parenthesis quote key colon left brace right brace comma object colon left brace right brace quote period format left parenthesis key comma s t r left parenthesis v a l right parenthesis right parenthesis right parenthesis. Line 7, indented once. Print left parenthesis quote local underscore x colon quote comma local underscore x right parenthesis. Line 8, indented once. Print left parenthesis quote global underscore x colon quote comma global underscore x right parenthesis. Line 9, two paragraphs. My function left parenthesis right parenthesis."/>
          <p:cNvPicPr>
            <a:picLocks noChangeAspect="1"/>
          </p:cNvPicPr>
          <p:nvPr/>
        </p:nvPicPr>
        <p:blipFill>
          <a:blip r:embed="rId3">
            <a:clrChange>
              <a:clrFrom>
                <a:srgbClr val="E5F6FC"/>
              </a:clrFrom>
              <a:clrTo>
                <a:srgbClr val="E5F6FC">
                  <a:alpha val="0"/>
                </a:srgbClr>
              </a:clrTo>
            </a:clrChange>
          </a:blip>
          <a:stretch>
            <a:fillRect/>
          </a:stretch>
        </p:blipFill>
        <p:spPr>
          <a:xfrm>
            <a:off x="457200" y="1617112"/>
            <a:ext cx="5892230" cy="2623119"/>
          </a:xfrm>
          <a:prstGeom prst="rect">
            <a:avLst/>
          </a:prstGeom>
        </p:spPr>
      </p:pic>
      <p:pic>
        <p:nvPicPr>
          <p:cNvPr id="5" name="Picture 4" descr="Code has 6 lines, as follows. Line 1. Equals equals equals local namespace equals equals equals. Line 2. Key colon local underscore x comma object colon 6 5 4 period 3 2 1. Line 3. Key colon p a r am 1 comma object colon 1 2 3. Line 4. Key colon p a r a m 2 comma object colon hi mom. Line 5. Local underscore x colon 6 5 4 period 3 2 1. Line 6. Global underscore x colon 27."/>
          <p:cNvPicPr>
            <a:picLocks noChangeAspect="1"/>
          </p:cNvPicPr>
          <p:nvPr/>
        </p:nvPicPr>
        <p:blipFill>
          <a:blip r:embed="rId4"/>
          <a:stretch>
            <a:fillRect/>
          </a:stretch>
        </p:blipFill>
        <p:spPr>
          <a:xfrm>
            <a:off x="457200" y="4423881"/>
            <a:ext cx="3776730" cy="1752600"/>
          </a:xfrm>
          <a:prstGeom prst="rect">
            <a:avLst/>
          </a:prstGeom>
        </p:spPr>
      </p:pic>
      <p:sp>
        <p:nvSpPr>
          <p:cNvPr id="10" name="Content Placeholder 9"/>
          <p:cNvSpPr>
            <a:spLocks noGrp="1"/>
          </p:cNvSpPr>
          <p:nvPr>
            <p:ph idx="1"/>
          </p:nvPr>
        </p:nvSpPr>
        <p:spPr>
          <a:xfrm>
            <a:off x="4972692" y="4240231"/>
            <a:ext cx="3575407" cy="1535130"/>
          </a:xfrm>
        </p:spPr>
        <p:txBody>
          <a:bodyPr/>
          <a:lstStyle/>
          <a:p>
            <a:pPr marL="0" lvl="0" indent="0">
              <a:spcBef>
                <a:spcPts val="0"/>
              </a:spcBef>
              <a:buClrTx/>
              <a:buSzTx/>
              <a:buNone/>
            </a:pPr>
            <a:r>
              <a:rPr lang="en-US" dirty="0">
                <a:solidFill>
                  <a:srgbClr val="000000"/>
                </a:solidFill>
              </a:rPr>
              <a:t>global is still found</a:t>
            </a:r>
          </a:p>
          <a:p>
            <a:pPr marL="0" lvl="0" indent="0">
              <a:spcBef>
                <a:spcPts val="0"/>
              </a:spcBef>
              <a:buClrTx/>
              <a:buSzTx/>
              <a:buNone/>
            </a:pPr>
            <a:r>
              <a:rPr lang="en-US" dirty="0">
                <a:solidFill>
                  <a:srgbClr val="000000"/>
                </a:solidFill>
              </a:rPr>
              <a:t>because of the </a:t>
            </a:r>
          </a:p>
          <a:p>
            <a:pPr marL="0" lvl="0" indent="0">
              <a:spcBef>
                <a:spcPts val="0"/>
              </a:spcBef>
              <a:buClrTx/>
              <a:buSzTx/>
              <a:buNone/>
            </a:pPr>
            <a:r>
              <a:rPr lang="en-US" dirty="0">
                <a:solidFill>
                  <a:srgbClr val="000000"/>
                </a:solidFill>
              </a:rPr>
              <a:t>sequence of namespace</a:t>
            </a:r>
          </a:p>
          <a:p>
            <a:pPr marL="0" lvl="0" indent="0">
              <a:spcBef>
                <a:spcPts val="0"/>
              </a:spcBef>
              <a:buClrTx/>
              <a:buSzTx/>
              <a:buNone/>
            </a:pPr>
            <a:r>
              <a:rPr lang="en-US" dirty="0" smtClean="0">
                <a:solidFill>
                  <a:srgbClr val="000000"/>
                </a:solidFill>
              </a:rPr>
              <a:t>search</a:t>
            </a:r>
            <a:endParaRPr lang="en-US" dirty="0">
              <a:solidFill>
                <a:srgbClr val="000000"/>
              </a:solidFill>
            </a:endParaRPr>
          </a:p>
        </p:txBody>
      </p:sp>
    </p:spTree>
    <p:extLst>
      <p:ext uri="{BB962C8B-B14F-4D97-AF65-F5344CB8AC3E}">
        <p14:creationId xmlns:p14="http://schemas.microsoft.com/office/powerpoint/2010/main" val="36766827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globals() function</a:t>
            </a:r>
            <a:endParaRPr lang="en-US" dirty="0"/>
          </a:p>
        </p:txBody>
      </p:sp>
      <p:sp>
        <p:nvSpPr>
          <p:cNvPr id="4" name="Content Placeholder 3"/>
          <p:cNvSpPr>
            <a:spLocks noGrp="1"/>
          </p:cNvSpPr>
          <p:nvPr>
            <p:ph idx="1"/>
          </p:nvPr>
        </p:nvSpPr>
        <p:spPr/>
        <p:txBody>
          <a:bodyPr/>
          <a:lstStyle/>
          <a:p>
            <a:pPr marL="0" indent="0">
              <a:buNone/>
            </a:pPr>
            <a:r>
              <a:rPr lang="en-US" dirty="0" smtClean="0"/>
              <a:t>Like the </a:t>
            </a:r>
            <a:r>
              <a:rPr lang="en-US" dirty="0" smtClean="0">
                <a:solidFill>
                  <a:srgbClr val="660066"/>
                </a:solidFill>
                <a:latin typeface="Courier New"/>
                <a:cs typeface="Courier New"/>
              </a:rPr>
              <a:t>locals()</a:t>
            </a:r>
            <a:r>
              <a:rPr lang="en-US" dirty="0" smtClean="0"/>
              <a:t> function, the  </a:t>
            </a:r>
          </a:p>
          <a:p>
            <a:pPr marL="0" indent="0">
              <a:buNone/>
            </a:pPr>
            <a:r>
              <a:rPr lang="en-US" dirty="0" err="1" smtClean="0">
                <a:solidFill>
                  <a:srgbClr val="660066"/>
                </a:solidFill>
                <a:latin typeface="Courier New"/>
                <a:cs typeface="Courier New"/>
              </a:rPr>
              <a:t>globals</a:t>
            </a:r>
            <a:r>
              <a:rPr lang="en-US" dirty="0" smtClean="0">
                <a:solidFill>
                  <a:srgbClr val="660066"/>
                </a:solidFill>
                <a:latin typeface="Courier New"/>
                <a:cs typeface="Courier New"/>
              </a:rPr>
              <a:t>() </a:t>
            </a:r>
            <a:r>
              <a:rPr lang="en-US" dirty="0" smtClean="0"/>
              <a:t>function will return as a dictionary the values in the global namespace</a:t>
            </a:r>
            <a:endParaRPr lang="en-US" dirty="0"/>
          </a:p>
        </p:txBody>
      </p:sp>
    </p:spTree>
    <p:extLst>
      <p:ext uri="{BB962C8B-B14F-4D97-AF65-F5344CB8AC3E}">
        <p14:creationId xmlns:p14="http://schemas.microsoft.com/office/powerpoint/2010/main" val="264945746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Listings </a:t>
            </a:r>
            <a:r>
              <a:rPr lang="en-US" dirty="0" smtClean="0"/>
              <a:t>9.14 </a:t>
            </a:r>
            <a:r>
              <a:rPr lang="en-US" sz="2000" b="0" dirty="0" smtClean="0"/>
              <a:t>(1 of 2)</a:t>
            </a:r>
            <a:endParaRPr lang="en-US" sz="2000" b="0" dirty="0"/>
          </a:p>
        </p:txBody>
      </p:sp>
      <p:pic>
        <p:nvPicPr>
          <p:cNvPr id="4" name="Picture 3" descr="Code has 12 lines, as follows. Line 1. Import math. Line 2. Global underscore x equals 27. Line 3, two paragraphs. D e f my underscore function left parenthesis p a r a m 1 equals 1 2 3 comma p a r a m 2 equals quote HI mom quote right parenthesis colon. Line 4, indented once. Local underscore x equals 6 5 4 period 3 2 1. Line 5, indented once. Print left parenthesis quote backslash n equals equals equals local namespace equals equals equals quote right parenthesis. Line 6, indented once. For key comma v a l in locals left parenthesis right parenthesis period items left parenthesis right parenthesis colon. Line 7, indented twice print left parenthesis quote key colon left brace right brace comma object left brace right brace quote period format left parenthesis key comma s t r left parenthesis v al right parenthesis right parenthesis right parenthesis. Line 8, indented once. Print left parenthesis quote local underscore x colon quote comma local underscore x right parenthesis. Line 9, indented once print left parenthesis quote global underscore x colon quote comma global underscore x right parenthesis. Line 10, two paragraphs. My underscore function left parenthesis right parenthesis. Line 11, two paragraphs. Key comma v a l equals 0 comma 0 hash add to the global namespace period used below. Line 12, print left parenthesis quote backslash n hyphen hyphen hyphen global namespace hyphen hyphen hyphen quote right parenthesis."/>
          <p:cNvPicPr>
            <a:picLocks noChangeAspect="1"/>
          </p:cNvPicPr>
          <p:nvPr/>
        </p:nvPicPr>
        <p:blipFill>
          <a:blip r:embed="rId3">
            <a:clrChange>
              <a:clrFrom>
                <a:srgbClr val="E5F6FC"/>
              </a:clrFrom>
              <a:clrTo>
                <a:srgbClr val="E5F6FC">
                  <a:alpha val="0"/>
                </a:srgbClr>
              </a:clrTo>
            </a:clrChange>
            <a:duotone>
              <a:prstClr val="black"/>
              <a:schemeClr val="tx2">
                <a:tint val="45000"/>
                <a:satMod val="400000"/>
              </a:schemeClr>
            </a:duotone>
          </a:blip>
          <a:stretch>
            <a:fillRect/>
          </a:stretch>
        </p:blipFill>
        <p:spPr>
          <a:xfrm>
            <a:off x="1922553" y="1589797"/>
            <a:ext cx="5138790" cy="2838570"/>
          </a:xfrm>
          <a:prstGeom prst="rect">
            <a:avLst/>
          </a:prstGeom>
        </p:spPr>
      </p:pic>
      <p:pic>
        <p:nvPicPr>
          <p:cNvPr id="5" name="Picture 4" descr="Code has 7 lines, as follows. Line 1. For key comma v a l in globals left parenthesis right parenthesis period items left parenthesis right parenthesis colon. Line 2, indented once. Print left parenthesis quote key colon left brace colon 15 s right brace object colon left brace right brace quote period format left parenthesis key comma s t r left parenthesis v a l right parenthesis right parenthesis right parenthesis. Line 3, two paragraphs. Print left parenthesis quote backslash n hyphen hyphen hyphen hyphen hyphen hyphen hyphen hyphen hyphen hyphen hyphen hyphen hyphen hyphen hyphen hyphen hyphen hyphen hyphen hyphen hyphen hyphen hyphen quote right parenthesis. Line 4. Hash print quote local underscore x colon quote comma local underscore x. Line 5. Print left parenthesis quote global underscore x colon quote comma global underscore x right parenthesis. Line 6. Print left parenthesis quote Math period p I colon quote comma math period p I right parenthesis. Line 7. Print left parenthesis quote p I colon quote comma p I right parenthesis."/>
          <p:cNvPicPr>
            <a:picLocks noChangeAspect="1"/>
          </p:cNvPicPr>
          <p:nvPr/>
        </p:nvPicPr>
        <p:blipFill>
          <a:blip r:embed="rId4">
            <a:clrChange>
              <a:clrFrom>
                <a:srgbClr val="E5F6FC"/>
              </a:clrFrom>
              <a:clrTo>
                <a:srgbClr val="E5F6FC">
                  <a:alpha val="0"/>
                </a:srgbClr>
              </a:clrTo>
            </a:clrChange>
            <a:duotone>
              <a:prstClr val="black"/>
              <a:schemeClr val="tx2">
                <a:tint val="45000"/>
                <a:satMod val="400000"/>
              </a:schemeClr>
            </a:duotone>
          </a:blip>
          <a:stretch>
            <a:fillRect/>
          </a:stretch>
        </p:blipFill>
        <p:spPr>
          <a:xfrm>
            <a:off x="1922553" y="4394021"/>
            <a:ext cx="5138790" cy="1657674"/>
          </a:xfrm>
          <a:prstGeom prst="rect">
            <a:avLst/>
          </a:prstGeom>
        </p:spPr>
      </p:pic>
    </p:spTree>
    <p:extLst>
      <p:ext uri="{BB962C8B-B14F-4D97-AF65-F5344CB8AC3E}">
        <p14:creationId xmlns:p14="http://schemas.microsoft.com/office/powerpoint/2010/main" val="278608808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Code Listings 9.14 </a:t>
            </a:r>
            <a:r>
              <a:rPr lang="en-US" sz="2000" b="0" dirty="0"/>
              <a:t>(2 of 2)</a:t>
            </a:r>
            <a:endParaRPr lang="en-US" dirty="0"/>
          </a:p>
        </p:txBody>
      </p:sp>
      <p:pic>
        <p:nvPicPr>
          <p:cNvPr id="4" name="Picture 2" descr="Code has 27 lines. The code reads as follows. Line 1. Equals equals equals local namespace equals equals equals. Line 2. Key colon local underscore x comma object colon 654.321. Line 3. Key colon p a r a m 1 comma object colon 1 2 3. Line 4. Key colon p a r a m 2 comma object colon hi mom. Line 5. Local underscore x colon 654.321. Line 6. Global underscore X colon 27. Line 7. Blank. Line 8. Hyphen hyphen hyphen global name space hyphen hyphen hyphen.  Line 9. Key colon my function object colon left angle bracket function my underscore function at 0 x e 15 a 3 0 right angle bracket. Line 10. Key colon underscore underscore built ins underscore underscore object colon left angle bracket module quote underscore underscore built in underscore underscore quote left parentheses built hyphen in right parentheses right angle bracket. Line 11. Key colon underscore underscore package underscore underscore object colon none. Line 12. Key colon global underscore x object colon 27. Line 13. Key colon underscore underscore name underscore underscore object colon underscore underscore main underscore underscore. Line 14. Key colon underscore underscore doc underscore underscore object colon none. Line 15. Key colon math object colon left angle bracket module quote math quote from quote forward slash Library forward slash Frameworks forward slash Python period. Line 16. Framework forward slash versions forward slash 3.2 forward slash l I b hyphen d y n load forward slash math period so quote right angle bracket. Line 17. Blank. Line 18. hyphen hyphen hyphen hyphen hyphen hyphen hyphen hyphen hyphen hyphen hyphen hyphen hyphen hyphen hyphen hyphen hyphen hyphen hyphen hyphen hyphen hyphen hyphen. Line 19. Global underscore X colon 27. Line 20. Math period pi colon 3.14159265359. Line 21. Pi colon. Line 22. Blank. Line 23. Trace back left parentheses most recent call last right parentheses colon. Line 24, one space. file double quote forward slash volumes forward slash admin forward slash book forward slash chapter dictionaries forward slash locals and globals period p y double quote comma line 22 comma in. Line 25. Left angle bracket module right angle bracket. Line 26. Indented once. Print left parentheses quote Pi colon quote comma pi right parentheses. Line 27. Name Error colon name quote pi quote is not defined. "/>
          <p:cNvPicPr>
            <a:picLocks noChangeAspect="1"/>
          </p:cNvPicPr>
          <p:nvPr/>
        </p:nvPicPr>
        <p:blipFill>
          <a:blip r:embed="rId2"/>
          <a:stretch>
            <a:fillRect/>
          </a:stretch>
        </p:blipFill>
        <p:spPr>
          <a:xfrm>
            <a:off x="1967221" y="1732225"/>
            <a:ext cx="5285757" cy="3725200"/>
          </a:xfrm>
          <a:prstGeom prst="rect">
            <a:avLst/>
          </a:prstGeom>
        </p:spPr>
      </p:pic>
    </p:spTree>
    <p:extLst>
      <p:ext uri="{BB962C8B-B14F-4D97-AF65-F5344CB8AC3E}">
        <p14:creationId xmlns:p14="http://schemas.microsoft.com/office/powerpoint/2010/main" val="1541710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Global Assignment Rule</a:t>
            </a:r>
            <a:endParaRPr lang="en-US" dirty="0"/>
          </a:p>
        </p:txBody>
      </p:sp>
      <p:sp>
        <p:nvSpPr>
          <p:cNvPr id="4" name="Content Placeholder 3"/>
          <p:cNvSpPr>
            <a:spLocks noGrp="1"/>
          </p:cNvSpPr>
          <p:nvPr>
            <p:ph idx="1"/>
          </p:nvPr>
        </p:nvSpPr>
        <p:spPr/>
        <p:txBody>
          <a:bodyPr/>
          <a:lstStyle/>
          <a:p>
            <a:pPr marL="0" indent="0">
              <a:buNone/>
            </a:pPr>
            <a:r>
              <a:rPr lang="en-US" dirty="0" smtClean="0"/>
              <a:t>A quirk of Python.</a:t>
            </a:r>
          </a:p>
          <a:p>
            <a:pPr marL="0" indent="0">
              <a:buNone/>
            </a:pPr>
            <a:r>
              <a:rPr lang="en-US" dirty="0" smtClean="0"/>
              <a:t>If an assignment occurs </a:t>
            </a:r>
            <a:r>
              <a:rPr lang="en-US" b="1" i="1" dirty="0" smtClean="0"/>
              <a:t>anywhere</a:t>
            </a:r>
            <a:r>
              <a:rPr lang="en-US" dirty="0" smtClean="0"/>
              <a:t> in the suite of a function, Python adds that variable to the local namespace</a:t>
            </a:r>
          </a:p>
          <a:p>
            <a:r>
              <a:rPr lang="en-US" dirty="0" smtClean="0"/>
              <a:t>means that, even if the variable is assigned later in the suite, the variable is still local</a:t>
            </a:r>
            <a:endParaRPr lang="en-US" dirty="0"/>
          </a:p>
        </p:txBody>
      </p:sp>
    </p:spTree>
    <p:extLst>
      <p:ext uri="{BB962C8B-B14F-4D97-AF65-F5344CB8AC3E}">
        <p14:creationId xmlns:p14="http://schemas.microsoft.com/office/powerpoint/2010/main" val="292200873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Listings </a:t>
            </a:r>
            <a:r>
              <a:rPr lang="en-US" dirty="0" smtClean="0"/>
              <a:t>9.15</a:t>
            </a:r>
            <a:endParaRPr lang="en-US" dirty="0"/>
          </a:p>
        </p:txBody>
      </p:sp>
      <p:pic>
        <p:nvPicPr>
          <p:cNvPr id="6" name="Picture 5" descr="Code has 6 lines, as follows. Line 1. My underscore v a r equals 27. Line 2, two paragraphs. D e f my underscore function left parenthesis p a r am 1 equals 1 2 3 comma p a r a m 2 equals quote Python quote right parenthesis colon. Line 3, indented once. For key comma v a l in locals left parenthesis right parenthesis period items left parenthesis right parenthesis colon. Line 4, indented twice. Print left parenthesis quote key left brace right brace colon left brace right brace quote period format left parenthesis key comma s t r left parenthesis v a l right parenthesis right parenthesis right parenthesis. Line 5, indented once. My underscore v a r equals my underscore v a r plus 1 hash causes an error exclamation mark. Line 6, two paragraphs. My underscore function left parenthesis 1 2 3 4 5 6 comma 7 6 5 4 3 2 period 0."/>
          <p:cNvPicPr>
            <a:picLocks noChangeAspect="1"/>
          </p:cNvPicPr>
          <p:nvPr/>
        </p:nvPicPr>
        <p:blipFill rotWithShape="1">
          <a:blip r:embed="rId2">
            <a:clrChange>
              <a:clrFrom>
                <a:srgbClr val="E5F6FC"/>
              </a:clrFrom>
              <a:clrTo>
                <a:srgbClr val="E5F6FC">
                  <a:alpha val="0"/>
                </a:srgbClr>
              </a:clrTo>
            </a:clrChange>
            <a:duotone>
              <a:prstClr val="black"/>
              <a:schemeClr val="tx2">
                <a:lumMod val="50000"/>
                <a:tint val="45000"/>
                <a:satMod val="400000"/>
              </a:schemeClr>
            </a:duotone>
          </a:blip>
          <a:srcRect b="6831"/>
          <a:stretch/>
        </p:blipFill>
        <p:spPr>
          <a:xfrm>
            <a:off x="1361209" y="1753948"/>
            <a:ext cx="5455227" cy="1858550"/>
          </a:xfrm>
          <a:prstGeom prst="rect">
            <a:avLst/>
          </a:prstGeom>
        </p:spPr>
      </p:pic>
      <p:pic>
        <p:nvPicPr>
          <p:cNvPr id="7" name="Picture 6" descr="Code has 8 lines, as follows. Line 1. Key p a r a m 2 colon 7 6 5 4 3 2 period 0. Line 2. Key underscore p a r a m 1 colon 1 2 3 4 5 6. Line 3. Trace back left parenthesis most recent call last right parenthesis colon. Line 4, indented once. File double quote local assignment 1 period p y double quote comma line 9 comma in less than module greater than. Line 5, indented twice. My underscore function left parenthesis 1 2 3 4 5 6 comma 7 6 5 4 3 2 period 0 right parenthesis. Line 6, indented once. File double quote local Assignment 1 period p y double quote comma line 7 comma in my underscore function. Line 7, indented twice. My underscore v a r equals my underscore v a r plus 1 hash causes an error exclamation mark. Line 8. Unbound local error colon local variable quote my underscore v a r quote referenced before assignment."/>
          <p:cNvPicPr>
            <a:picLocks noChangeAspect="1"/>
          </p:cNvPicPr>
          <p:nvPr/>
        </p:nvPicPr>
        <p:blipFill>
          <a:blip r:embed="rId3">
            <a:duotone>
              <a:prstClr val="black"/>
              <a:schemeClr val="tx2">
                <a:lumMod val="50000"/>
                <a:tint val="45000"/>
                <a:satMod val="400000"/>
              </a:schemeClr>
            </a:duotone>
          </a:blip>
          <a:stretch>
            <a:fillRect/>
          </a:stretch>
        </p:blipFill>
        <p:spPr>
          <a:xfrm>
            <a:off x="1249394" y="3664454"/>
            <a:ext cx="6646754" cy="1801288"/>
          </a:xfrm>
          <a:prstGeom prst="rect">
            <a:avLst/>
          </a:prstGeom>
        </p:spPr>
      </p:pic>
      <p:sp>
        <p:nvSpPr>
          <p:cNvPr id="3" name="Content Placeholder 2"/>
          <p:cNvSpPr>
            <a:spLocks noGrp="1"/>
          </p:cNvSpPr>
          <p:nvPr>
            <p:ph idx="1"/>
          </p:nvPr>
        </p:nvSpPr>
        <p:spPr>
          <a:xfrm>
            <a:off x="457200" y="5524302"/>
            <a:ext cx="8229600" cy="705770"/>
          </a:xfrm>
        </p:spPr>
        <p:txBody>
          <a:bodyPr/>
          <a:lstStyle/>
          <a:p>
            <a:pPr marL="0" lvl="0" indent="0">
              <a:spcBef>
                <a:spcPts val="0"/>
              </a:spcBef>
              <a:buClrTx/>
              <a:buSzTx/>
              <a:buNone/>
            </a:pPr>
            <a:r>
              <a:rPr lang="en-US" sz="2000" dirty="0" err="1">
                <a:solidFill>
                  <a:srgbClr val="000000"/>
                </a:solidFill>
                <a:latin typeface="Courier New"/>
                <a:cs typeface="Courier New"/>
              </a:rPr>
              <a:t>my_var</a:t>
            </a:r>
            <a:r>
              <a:rPr lang="en-US" sz="2000" dirty="0">
                <a:solidFill>
                  <a:srgbClr val="000000"/>
                </a:solidFill>
              </a:rPr>
              <a:t> is local (is in the local namespace)</a:t>
            </a:r>
          </a:p>
          <a:p>
            <a:pPr marL="0" lvl="0" indent="0">
              <a:spcBef>
                <a:spcPts val="0"/>
              </a:spcBef>
              <a:buClrTx/>
              <a:buSzTx/>
              <a:buNone/>
            </a:pPr>
            <a:r>
              <a:rPr lang="en-US" sz="2000" dirty="0">
                <a:solidFill>
                  <a:srgbClr val="000000"/>
                </a:solidFill>
              </a:rPr>
              <a:t>because it is assigned in the </a:t>
            </a:r>
            <a:r>
              <a:rPr lang="en-US" sz="2000" dirty="0" smtClean="0">
                <a:solidFill>
                  <a:srgbClr val="000000"/>
                </a:solidFill>
              </a:rPr>
              <a:t>suite</a:t>
            </a:r>
            <a:endParaRPr lang="en-US" sz="2000" dirty="0">
              <a:solidFill>
                <a:srgbClr val="000000"/>
              </a:solidFill>
            </a:endParaRPr>
          </a:p>
        </p:txBody>
      </p:sp>
    </p:spTree>
    <p:extLst>
      <p:ext uri="{BB962C8B-B14F-4D97-AF65-F5344CB8AC3E}">
        <p14:creationId xmlns:p14="http://schemas.microsoft.com/office/powerpoint/2010/main" val="9312897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9.1 Phone Contact List: Names and Phone Numbers</a:t>
            </a:r>
          </a:p>
        </p:txBody>
      </p:sp>
      <p:pic>
        <p:nvPicPr>
          <p:cNvPr id="4" name="Picture 2" descr="A code creates a list for contacts and phone number. The contacts list has three lines of code. The code reads as follows. Line 1. Quote bill quote. Line 2. Quote rich quote. Line 3. Quote jane quote. Each line of contacts code correlates to a phone number. Line 1 correlates to code quote 3 5 3 hyphen 1 2 3 4 quote. Line 2 correlates to code quote 2 6 9 hyphen 1 2 3 4 quote. Line 3 correlates to code quote 3 5 2 hyphen 1 2 3 4.  "/>
          <p:cNvPicPr>
            <a:picLocks noChangeAspect="1"/>
          </p:cNvPicPr>
          <p:nvPr/>
        </p:nvPicPr>
        <p:blipFill rotWithShape="1">
          <a:blip r:embed="rId2"/>
          <a:srcRect b="9394"/>
          <a:stretch/>
        </p:blipFill>
        <p:spPr>
          <a:xfrm>
            <a:off x="2044700" y="1716436"/>
            <a:ext cx="5130800" cy="4048125"/>
          </a:xfrm>
          <a:prstGeom prst="rect">
            <a:avLst/>
          </a:prstGeom>
          <a:noFill/>
          <a:ln>
            <a:noFill/>
          </a:ln>
        </p:spPr>
      </p:pic>
    </p:spTree>
    <p:extLst>
      <p:ext uri="{BB962C8B-B14F-4D97-AF65-F5344CB8AC3E}">
        <p14:creationId xmlns:p14="http://schemas.microsoft.com/office/powerpoint/2010/main" val="8309548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itle 1"/>
          <p:cNvSpPr>
            <a:spLocks noGrp="1" noChangeArrowheads="1"/>
          </p:cNvSpPr>
          <p:nvPr>
            <p:ph type="title"/>
          </p:nvPr>
        </p:nvSpPr>
        <p:spPr/>
        <p:txBody>
          <a:bodyPr/>
          <a:lstStyle/>
          <a:p>
            <a:pPr eaLnBrk="1" hangingPunct="1"/>
            <a:r>
              <a:rPr lang="en-US">
                <a:ea typeface="ＭＳ Ｐゴシック" pitchFamily="-107" charset="-128"/>
                <a:cs typeface="ＭＳ Ｐゴシック" pitchFamily="-107" charset="-128"/>
              </a:rPr>
              <a:t>the global statement</a:t>
            </a:r>
          </a:p>
        </p:txBody>
      </p:sp>
      <p:sp>
        <p:nvSpPr>
          <p:cNvPr id="37892" name="Content Placeholder 2"/>
          <p:cNvSpPr>
            <a:spLocks noGrp="1" noChangeArrowheads="1"/>
          </p:cNvSpPr>
          <p:nvPr>
            <p:ph idx="1"/>
          </p:nvPr>
        </p:nvSpPr>
        <p:spPr/>
        <p:txBody>
          <a:bodyPr/>
          <a:lstStyle/>
          <a:p>
            <a:pPr marL="0" indent="0" eaLnBrk="1" hangingPunct="1">
              <a:lnSpc>
                <a:spcPct val="90000"/>
              </a:lnSpc>
              <a:buNone/>
            </a:pPr>
            <a:r>
              <a:rPr lang="en-US" dirty="0" smtClean="0">
                <a:ea typeface="ＭＳ Ｐゴシック" pitchFamily="-107" charset="-128"/>
                <a:cs typeface="ＭＳ Ｐゴシック" pitchFamily="-107" charset="-128"/>
              </a:rPr>
              <a:t>You can tell Python that you want the object associated with the global, not local namespace, using the </a:t>
            </a:r>
            <a:r>
              <a:rPr lang="en-US" dirty="0" smtClean="0">
                <a:solidFill>
                  <a:srgbClr val="660066"/>
                </a:solidFill>
                <a:latin typeface="Courier New"/>
                <a:ea typeface="ＭＳ Ｐゴシック" pitchFamily="-107" charset="-128"/>
                <a:cs typeface="Courier New"/>
              </a:rPr>
              <a:t>global</a:t>
            </a:r>
            <a:r>
              <a:rPr lang="en-US" dirty="0" smtClean="0">
                <a:solidFill>
                  <a:srgbClr val="660066"/>
                </a:solidFill>
                <a:ea typeface="ＭＳ Ｐゴシック" pitchFamily="-107" charset="-128"/>
                <a:cs typeface="ＭＳ Ｐゴシック" pitchFamily="-107" charset="-128"/>
              </a:rPr>
              <a:t> </a:t>
            </a:r>
            <a:r>
              <a:rPr lang="en-US" dirty="0" smtClean="0">
                <a:ea typeface="ＭＳ Ｐゴシック" pitchFamily="-107" charset="-128"/>
                <a:cs typeface="ＭＳ Ｐゴシック" pitchFamily="-107" charset="-128"/>
              </a:rPr>
              <a:t>statement</a:t>
            </a:r>
          </a:p>
          <a:p>
            <a:pPr>
              <a:lnSpc>
                <a:spcPct val="90000"/>
              </a:lnSpc>
            </a:pPr>
            <a:r>
              <a:rPr lang="en-US" dirty="0" smtClean="0">
                <a:ea typeface="ＭＳ Ｐゴシック" pitchFamily="-107" charset="-128"/>
                <a:cs typeface="ＭＳ Ｐゴシック" pitchFamily="-107" charset="-128"/>
              </a:rPr>
              <a:t>avoids the local assignment rule</a:t>
            </a:r>
          </a:p>
          <a:p>
            <a:pPr>
              <a:lnSpc>
                <a:spcPct val="90000"/>
              </a:lnSpc>
            </a:pPr>
            <a:r>
              <a:rPr lang="en-US" dirty="0" smtClean="0">
                <a:ea typeface="ＭＳ Ｐゴシック" pitchFamily="-107" charset="-128"/>
                <a:cs typeface="ＭＳ Ｐゴシック" pitchFamily="-107" charset="-128"/>
              </a:rPr>
              <a:t>should be used carefully as it is an over-ride of normal behavior</a:t>
            </a:r>
          </a:p>
          <a:p>
            <a:pPr marL="0" indent="0" eaLnBrk="1" hangingPunct="1">
              <a:lnSpc>
                <a:spcPct val="90000"/>
              </a:lnSpc>
              <a:buNone/>
            </a:pPr>
            <a:r>
              <a:rPr lang="en-US" dirty="0" smtClean="0">
                <a:ea typeface="ＭＳ Ｐゴシック" pitchFamily="-107" charset="-128"/>
                <a:cs typeface="ＭＳ Ｐゴシック" pitchFamily="-107" charset="-128"/>
              </a:rPr>
              <a:t> </a:t>
            </a:r>
            <a:endParaRPr lang="en-US" dirty="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6989583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Code Listings </a:t>
            </a:r>
            <a:r>
              <a:rPr lang="en-US" dirty="0" smtClean="0"/>
              <a:t>9.16</a:t>
            </a:r>
            <a:endParaRPr lang="en-US" dirty="0"/>
          </a:p>
        </p:txBody>
      </p:sp>
      <p:pic>
        <p:nvPicPr>
          <p:cNvPr id="4" name="Picture 3" descr="Code has 13 lines, as follows. Line 1. My underscore v a r equals 27. Line 2, two paragraphs. D e f my underscore function left parenthesis p a r am 1 equals 1 2 3 comma p a r a m 2 equals quote Python quote right parenthesis colon. Line 3, indented once. For key comma v al in locals left parenthesis right parenthesis period items left parenthesis right parenthesis colon. Line 4, indented twice. Print left parenthesis quote key left brace right brace colon left brace right brace quote period format left parenthesis key comma s t r left parenthesis v a l right parenthesis right parenthesis right parenthesis. Line 5, indented once. My underscore v a r equals my underscore v a r plus 1 hash causes an error exclamation mark. Line 6, two paragraphs. D e f better underscore function left parenthesis p a r a m 1 equals 1 2 3 comma p a r a m 2 equals quote python quote right parenthesis colon. Line 7, indented once. Global my underscore v a r. Line 8, indented once. For key comma v al in locals left parenthesis right parenthesis period items left parenthesis right parenthesis colon. Line 9, indented twice. Print left parenthesis quote key left brace right brace colon left brace right brace quote period format left parenthesis key comma s t r left parenthesis v a l right parenthesis right parenthesis right parenthesis. Line 10, indented once. My underscore v a r equals my underscore v a r plus 1. Line 11, indented once. Print left parenthesis quote my underscore v a r colon quote comma my underscore v a r right parenthesis.  Line 12, three paragraphs. Hash my underscore function left parenthesis 1 2 3 4 5 6 comma 7 6 5 4 3 2 period 0 right parenthesis. Line 13. Better underscore function left parenthesis right parenthesis."/>
          <p:cNvPicPr>
            <a:picLocks noChangeAspect="1"/>
          </p:cNvPicPr>
          <p:nvPr/>
        </p:nvPicPr>
        <p:blipFill>
          <a:blip r:embed="rId2">
            <a:clrChange>
              <a:clrFrom>
                <a:srgbClr val="E5F6FC"/>
              </a:clrFrom>
              <a:clrTo>
                <a:srgbClr val="E5F6FC">
                  <a:alpha val="0"/>
                </a:srgbClr>
              </a:clrTo>
            </a:clrChange>
            <a:duotone>
              <a:prstClr val="black"/>
              <a:schemeClr val="tx2">
                <a:tint val="45000"/>
                <a:satMod val="400000"/>
              </a:schemeClr>
            </a:duotone>
          </a:blip>
          <a:stretch>
            <a:fillRect/>
          </a:stretch>
        </p:blipFill>
        <p:spPr>
          <a:xfrm>
            <a:off x="694054" y="1656685"/>
            <a:ext cx="4804873" cy="3535014"/>
          </a:xfrm>
          <a:prstGeom prst="rect">
            <a:avLst/>
          </a:prstGeom>
        </p:spPr>
      </p:pic>
      <p:pic>
        <p:nvPicPr>
          <p:cNvPr id="5" name="Picture 4" descr="Code has 3 lines, as follows. Line 1. Key p a r a m 2 colon Python. Line 2. Key p a r a m 1 colon 1 2 3. Line 3. My underscore v a r colon 28."/>
          <p:cNvPicPr>
            <a:picLocks noChangeAspect="1"/>
          </p:cNvPicPr>
          <p:nvPr/>
        </p:nvPicPr>
        <p:blipFill>
          <a:blip r:embed="rId3"/>
          <a:stretch>
            <a:fillRect/>
          </a:stretch>
        </p:blipFill>
        <p:spPr>
          <a:xfrm>
            <a:off x="5498927" y="4629537"/>
            <a:ext cx="2667000" cy="1124323"/>
          </a:xfrm>
          <a:prstGeom prst="rect">
            <a:avLst/>
          </a:prstGeom>
        </p:spPr>
      </p:pic>
      <p:sp>
        <p:nvSpPr>
          <p:cNvPr id="8" name="Content Placeholder 7"/>
          <p:cNvSpPr>
            <a:spLocks noGrp="1"/>
          </p:cNvSpPr>
          <p:nvPr>
            <p:ph idx="1"/>
          </p:nvPr>
        </p:nvSpPr>
        <p:spPr>
          <a:xfrm>
            <a:off x="457200" y="5777345"/>
            <a:ext cx="6702136" cy="529937"/>
          </a:xfrm>
        </p:spPr>
        <p:txBody>
          <a:bodyPr/>
          <a:lstStyle/>
          <a:p>
            <a:pPr marL="0" indent="0">
              <a:buNone/>
            </a:pPr>
            <a:r>
              <a:rPr lang="en-US" sz="2000" dirty="0" err="1">
                <a:latin typeface="Courier New"/>
                <a:cs typeface="Courier New"/>
              </a:rPr>
              <a:t>my_var</a:t>
            </a:r>
            <a:r>
              <a:rPr lang="en-US" sz="2000" dirty="0"/>
              <a:t> is not in the local </a:t>
            </a:r>
            <a:r>
              <a:rPr lang="en-US" sz="2000" dirty="0" smtClean="0"/>
              <a:t>namespace</a:t>
            </a:r>
            <a:endParaRPr lang="en-US" sz="2000" dirty="0"/>
          </a:p>
        </p:txBody>
      </p:sp>
    </p:spTree>
    <p:extLst>
      <p:ext uri="{BB962C8B-B14F-4D97-AF65-F5344CB8AC3E}">
        <p14:creationId xmlns:p14="http://schemas.microsoft.com/office/powerpoint/2010/main" val="33698764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itle  2"/>
          <p:cNvSpPr>
            <a:spLocks noGrp="1" noChangeArrowheads="1"/>
          </p:cNvSpPr>
          <p:nvPr>
            <p:ph type="title"/>
          </p:nvPr>
        </p:nvSpPr>
        <p:spPr/>
        <p:txBody>
          <a:bodyPr/>
          <a:lstStyle/>
          <a:p>
            <a:r>
              <a:rPr lang="en-US" smtClean="0"/>
              <a:t>Builtin</a:t>
            </a:r>
            <a:endParaRPr lang="en-US"/>
          </a:p>
        </p:txBody>
      </p:sp>
      <p:sp>
        <p:nvSpPr>
          <p:cNvPr id="35844" name="TextPlaceholder 3"/>
          <p:cNvSpPr>
            <a:spLocks noGrp="1" noChangeArrowheads="1"/>
          </p:cNvSpPr>
          <p:nvPr>
            <p:ph idx="1"/>
          </p:nvPr>
        </p:nvSpPr>
        <p:spPr/>
        <p:txBody>
          <a:bodyPr/>
          <a:lstStyle/>
          <a:p>
            <a:r>
              <a:rPr lang="en-US" smtClean="0"/>
              <a:t>This is just the standard library of Python. </a:t>
            </a:r>
          </a:p>
          <a:p>
            <a:r>
              <a:rPr lang="en-US" smtClean="0"/>
              <a:t>To see what is there, look at</a:t>
            </a:r>
          </a:p>
          <a:p>
            <a:endParaRPr lang="en-US" dirty="0"/>
          </a:p>
        </p:txBody>
      </p:sp>
      <p:pic>
        <p:nvPicPr>
          <p:cNvPr id="2" name="Picture 1" descr="Code has 2 lines, as follows. Line 1. Import underscore built in underscore. Line 2. D I r left parenthesis underscore built in underscore right parenthesis."/>
          <p:cNvPicPr>
            <a:picLocks noChangeAspect="1"/>
          </p:cNvPicPr>
          <p:nvPr/>
        </p:nvPicPr>
        <p:blipFill>
          <a:blip r:embed="rId3"/>
          <a:stretch>
            <a:fillRect/>
          </a:stretch>
        </p:blipFill>
        <p:spPr>
          <a:xfrm>
            <a:off x="595170" y="2810758"/>
            <a:ext cx="3651821" cy="1194920"/>
          </a:xfrm>
          <a:prstGeom prst="rect">
            <a:avLst/>
          </a:prstGeom>
        </p:spPr>
      </p:pic>
    </p:spTree>
    <p:extLst>
      <p:ext uri="{BB962C8B-B14F-4D97-AF65-F5344CB8AC3E}">
        <p14:creationId xmlns:p14="http://schemas.microsoft.com/office/powerpoint/2010/main" val="26077005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Enclosed</a:t>
            </a:r>
            <a:endParaRPr lang="en-US" dirty="0"/>
          </a:p>
        </p:txBody>
      </p:sp>
      <p:sp>
        <p:nvSpPr>
          <p:cNvPr id="3" name="Content Placeholder 2"/>
          <p:cNvSpPr>
            <a:spLocks noGrp="1"/>
          </p:cNvSpPr>
          <p:nvPr>
            <p:ph idx="1"/>
          </p:nvPr>
        </p:nvSpPr>
        <p:spPr/>
        <p:txBody>
          <a:bodyPr/>
          <a:lstStyle/>
          <a:p>
            <a:pPr marL="0" indent="0">
              <a:buNone/>
            </a:pPr>
            <a:r>
              <a:rPr lang="en-US" dirty="0" smtClean="0"/>
              <a:t>Functions which define other functions in a function suite are </a:t>
            </a:r>
            <a:r>
              <a:rPr lang="en-US" b="1" dirty="0" smtClean="0"/>
              <a:t>enclosed</a:t>
            </a:r>
            <a:r>
              <a:rPr lang="en-US" dirty="0" smtClean="0"/>
              <a:t>, defined only in the enclosing function</a:t>
            </a:r>
          </a:p>
          <a:p>
            <a:r>
              <a:rPr lang="en-US" dirty="0" smtClean="0"/>
              <a:t>the inner/enclosed function is then part of the local namespace of the outer/enclosing function</a:t>
            </a:r>
          </a:p>
          <a:p>
            <a:r>
              <a:rPr lang="en-US" dirty="0" smtClean="0"/>
              <a:t>remember, a function is an object too!</a:t>
            </a:r>
            <a:endParaRPr lang="en-US" dirty="0"/>
          </a:p>
        </p:txBody>
      </p:sp>
    </p:spTree>
    <p:extLst>
      <p:ext uri="{BB962C8B-B14F-4D97-AF65-F5344CB8AC3E}">
        <p14:creationId xmlns:p14="http://schemas.microsoft.com/office/powerpoint/2010/main" val="406341230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Listings </a:t>
            </a:r>
            <a:r>
              <a:rPr lang="en-US" dirty="0" smtClean="0"/>
              <a:t>9.18 </a:t>
            </a:r>
            <a:r>
              <a:rPr lang="en-US" sz="2000" b="0" dirty="0" smtClean="0"/>
              <a:t>(</a:t>
            </a:r>
            <a:r>
              <a:rPr lang="en-US" sz="2000" b="0" dirty="0"/>
              <a:t>1 of 2)</a:t>
            </a:r>
            <a:endParaRPr lang="en-US" dirty="0"/>
          </a:p>
        </p:txBody>
      </p:sp>
      <p:pic>
        <p:nvPicPr>
          <p:cNvPr id="4" name="Picture 3" descr="Code has 6 lines, as follows. Line 1. Global underscore v a r equals 27. Line 2, two paragraphs. D e f outer underscore function left parenthesis p a r am underscore outer equals 1 2 3 right parenthesis colon. Line 3, indented once. Outer underscore v a r equals global underscore v a r plus p a r a m underscore outer. Line 4, two paragraphs and indented once. D e f inner underscore function left parenthesis p a r a m underscore inner equals 0 right parenthesis colon. Line 5, indented twice. Hash get inner comma enright bracket d and global. Line 6, indented twice. Inner underscore v a r equals p a r a m underscore inner plus outer underscore v a r plus global underscore v a r."/>
          <p:cNvPicPr>
            <a:picLocks noChangeAspect="1"/>
          </p:cNvPicPr>
          <p:nvPr/>
        </p:nvPicPr>
        <p:blipFill>
          <a:blip r:embed="rId2">
            <a:clrChange>
              <a:clrFrom>
                <a:srgbClr val="E5F6FC"/>
              </a:clrFrom>
              <a:clrTo>
                <a:srgbClr val="E5F6FC">
                  <a:alpha val="0"/>
                </a:srgbClr>
              </a:clrTo>
            </a:clrChange>
            <a:duotone>
              <a:prstClr val="black"/>
              <a:schemeClr val="tx2">
                <a:tint val="45000"/>
                <a:satMod val="400000"/>
              </a:schemeClr>
            </a:duotone>
          </a:blip>
          <a:stretch>
            <a:fillRect/>
          </a:stretch>
        </p:blipFill>
        <p:spPr>
          <a:xfrm>
            <a:off x="1698915" y="1958281"/>
            <a:ext cx="4972049" cy="1603364"/>
          </a:xfrm>
          <a:prstGeom prst="rect">
            <a:avLst/>
          </a:prstGeom>
        </p:spPr>
      </p:pic>
      <p:pic>
        <p:nvPicPr>
          <p:cNvPr id="5" name="Picture 4" descr="Code has 14 lines, as follows. Line 1, indented once. Hash print inner namespace. Line 2, indented once. Print left parenthesis quote backslash n hyphen hyphen hyphen inner local namespace hyphen hyphen hyphen quote right parenthesis. Line 3, indented once. For key, v a l in locals left parenthesis right parenthesis period items left parenthesis right parenthesis colon. Line 4, indented twice. Print left parenthesis quote left brace right brace colon left brace right brace quote period format left parenthesis key comma s t r left parenthesis v a l right parenthesis right parenthesis right parenthesis. Line 5, indented once. Return inner underscore v a r. Line 6, two paragraphs. Result equals inner underscore function left parenthesis outer underscore v a r right parenthesis. Line 7. Hash print outer namespace. Line 8. Print left parenthesis quote backslash n hyphen hyphen hyphen outer local namespace hyphen hyphen hyphen quote right parenthesis. Line 9. For key comma v a l in locals left parenthesis right parenthesis period items left parenthesis right parenthesis colon. Line 10, indented once. Print left parenthesis quote left brace right brace colon left brace right brace quote period format left parenthesis key comma s t r left parenthesis v a l right parenthesis right parenthesis right parenthesis. Line 11. Return result. Line 12, two paragraphs. Result equals outer underscore function left parenthesis 7 right parenthesis. Line 13. Print left parenthesis quote backslash n hyphen hyphen hyphen result hyphen hyphen hyphen quote right parenthesis. Line 14. Print left parenthesis quote Result colon quote comma result right parenthesis."/>
          <p:cNvPicPr>
            <a:picLocks noChangeAspect="1"/>
          </p:cNvPicPr>
          <p:nvPr/>
        </p:nvPicPr>
        <p:blipFill>
          <a:blip r:embed="rId3">
            <a:clrChange>
              <a:clrFrom>
                <a:srgbClr val="E5F6FC"/>
              </a:clrFrom>
              <a:clrTo>
                <a:srgbClr val="E5F6FC">
                  <a:alpha val="0"/>
                </a:srgbClr>
              </a:clrTo>
            </a:clrChange>
            <a:duotone>
              <a:prstClr val="black"/>
              <a:schemeClr val="tx2">
                <a:tint val="45000"/>
                <a:satMod val="400000"/>
              </a:schemeClr>
            </a:duotone>
          </a:blip>
          <a:stretch>
            <a:fillRect/>
          </a:stretch>
        </p:blipFill>
        <p:spPr>
          <a:xfrm>
            <a:off x="2552701" y="3561645"/>
            <a:ext cx="3541097" cy="2544743"/>
          </a:xfrm>
          <a:prstGeom prst="rect">
            <a:avLst/>
          </a:prstGeom>
        </p:spPr>
      </p:pic>
    </p:spTree>
    <p:extLst>
      <p:ext uri="{BB962C8B-B14F-4D97-AF65-F5344CB8AC3E}">
        <p14:creationId xmlns:p14="http://schemas.microsoft.com/office/powerpoint/2010/main" val="366794719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Code Listings 9.18 </a:t>
            </a:r>
            <a:r>
              <a:rPr lang="en-US" sz="2000" b="0" dirty="0"/>
              <a:t>(2 of 2)</a:t>
            </a:r>
            <a:endParaRPr lang="en-US" dirty="0"/>
          </a:p>
        </p:txBody>
      </p:sp>
      <p:pic>
        <p:nvPicPr>
          <p:cNvPr id="4" name="Picture 2" descr="Code has 13 lines. Code reads as follows. Line 1. Hyphen hyphen hyphen inner local namespace hyphen hyphen hyphen. Line 2. Outer underscore v a r colon 34. Line 3. Inner underscore v a r colon 95. Line 4. P a r a m underscore inner colon 34. Line 5. Blank. Line 6. Hyphen hyphen hyphen outer local namespace. Line 7. Outer underscore v a r colon 34. Line 8. P a r a m underscore outer colon 7. Line 9. Result colon 95. Line 10. Inner underscore function colon left angle bracket function inner underscore function at 0 x e 2 b a 3 0 right angle bracket. Line 11. Blank. Line 12. Hyphen hyphen hyphen result hyphen hyphen hyphen. Line 13. Result colon 95. "/>
          <p:cNvPicPr>
            <a:picLocks noChangeAspect="1"/>
          </p:cNvPicPr>
          <p:nvPr/>
        </p:nvPicPr>
        <p:blipFill>
          <a:blip r:embed="rId2"/>
          <a:stretch>
            <a:fillRect/>
          </a:stretch>
        </p:blipFill>
        <p:spPr>
          <a:xfrm>
            <a:off x="968829" y="1947141"/>
            <a:ext cx="7467600" cy="4057650"/>
          </a:xfrm>
          <a:prstGeom prst="rect">
            <a:avLst/>
          </a:prstGeom>
          <a:noFill/>
          <a:ln>
            <a:noFill/>
          </a:ln>
        </p:spPr>
      </p:pic>
    </p:spTree>
    <p:extLst>
      <p:ext uri="{BB962C8B-B14F-4D97-AF65-F5344CB8AC3E}">
        <p14:creationId xmlns:p14="http://schemas.microsoft.com/office/powerpoint/2010/main" val="11494541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itle 1"/>
          <p:cNvSpPr>
            <a:spLocks noGrp="1" noChangeArrowheads="1"/>
          </p:cNvSpPr>
          <p:nvPr>
            <p:ph type="title"/>
          </p:nvPr>
        </p:nvSpPr>
        <p:spPr>
          <a:xfrm>
            <a:off x="457200" y="457200"/>
            <a:ext cx="8229600" cy="838200"/>
          </a:xfrm>
        </p:spPr>
        <p:txBody>
          <a:bodyPr/>
          <a:lstStyle/>
          <a:p>
            <a:pPr eaLnBrk="1" hangingPunct="1"/>
            <a:r>
              <a:rPr lang="en-US">
                <a:ea typeface="ＭＳ Ｐゴシック" pitchFamily="-107" charset="-128"/>
                <a:cs typeface="ＭＳ Ｐゴシック" pitchFamily="-107" charset="-128"/>
              </a:rPr>
              <a:t>Building dictionaries faster</a:t>
            </a:r>
          </a:p>
        </p:txBody>
      </p:sp>
      <p:sp>
        <p:nvSpPr>
          <p:cNvPr id="36868" name="Content Placeholder 2"/>
          <p:cNvSpPr>
            <a:spLocks noGrp="1" noChangeArrowheads="1"/>
          </p:cNvSpPr>
          <p:nvPr>
            <p:ph idx="1"/>
          </p:nvPr>
        </p:nvSpPr>
        <p:spPr>
          <a:xfrm>
            <a:off x="457200" y="1295400"/>
            <a:ext cx="8229600" cy="4572000"/>
          </a:xfrm>
        </p:spPr>
        <p:txBody>
          <a:bodyPr/>
          <a:lstStyle/>
          <a:p>
            <a:pPr eaLnBrk="1" hangingPunct="1"/>
            <a:r>
              <a:rPr lang="en-US" dirty="0">
                <a:latin typeface="Courier New" pitchFamily="-107" charset="0"/>
                <a:ea typeface="Courier New" pitchFamily="-107" charset="0"/>
                <a:cs typeface="Courier New" pitchFamily="-107" charset="0"/>
              </a:rPr>
              <a:t>zip</a:t>
            </a:r>
            <a:r>
              <a:rPr lang="en-US" dirty="0">
                <a:ea typeface="ＭＳ Ｐゴシック" pitchFamily="-107" charset="-128"/>
                <a:cs typeface="ＭＳ Ｐゴシック" pitchFamily="-107" charset="-128"/>
              </a:rPr>
              <a:t> creates pairs from two parallel lists</a:t>
            </a:r>
          </a:p>
          <a:p>
            <a:pPr lvl="1" eaLnBrk="1" hangingPunct="1"/>
            <a:r>
              <a:rPr lang="en-US" dirty="0">
                <a:latin typeface="Courier New" pitchFamily="-107" charset="0"/>
                <a:ea typeface="Courier New" pitchFamily="-107" charset="0"/>
                <a:cs typeface="Courier New" pitchFamily="-107" charset="0"/>
              </a:rPr>
              <a:t>zip</a:t>
            </a:r>
            <a:r>
              <a:rPr lang="en-US" dirty="0" smtClean="0">
                <a:latin typeface="Courier New" pitchFamily="-107" charset="0"/>
                <a:ea typeface="Courier New" pitchFamily="-107" charset="0"/>
                <a:cs typeface="Courier New" pitchFamily="-107" charset="0"/>
              </a:rPr>
              <a:t>("</a:t>
            </a:r>
            <a:r>
              <a:rPr lang="en-US" dirty="0" err="1" smtClean="0">
                <a:latin typeface="Courier New" pitchFamily="-107" charset="0"/>
                <a:ea typeface="Courier New" pitchFamily="-107" charset="0"/>
                <a:cs typeface="Courier New" pitchFamily="-107" charset="0"/>
              </a:rPr>
              <a:t>abc</a:t>
            </a:r>
            <a:r>
              <a:rPr lang="en-US" dirty="0" smtClean="0">
                <a:latin typeface="Courier New" pitchFamily="-107" charset="0"/>
                <a:ea typeface="Courier New" pitchFamily="-107" charset="0"/>
                <a:cs typeface="Courier New" pitchFamily="-107" charset="0"/>
              </a:rPr>
              <a:t>",</a:t>
            </a:r>
            <a:r>
              <a:rPr lang="en-US" dirty="0">
                <a:latin typeface="Courier New" pitchFamily="-107" charset="0"/>
                <a:ea typeface="Courier New" pitchFamily="-107" charset="0"/>
                <a:cs typeface="Courier New" pitchFamily="-107" charset="0"/>
              </a:rPr>
              <a:t>[1,2,3])</a:t>
            </a:r>
            <a:r>
              <a:rPr lang="en-US" dirty="0"/>
              <a:t> yields</a:t>
            </a:r>
          </a:p>
          <a:p>
            <a:pPr lvl="1" eaLnBrk="1" hangingPunct="1">
              <a:buFont typeface="Wingdings" pitchFamily="-107" charset="2"/>
              <a:buNone/>
            </a:pPr>
            <a:r>
              <a:rPr lang="en-US" dirty="0">
                <a:latin typeface="Courier New" pitchFamily="-107" charset="0"/>
                <a:ea typeface="Courier New" pitchFamily="-107" charset="0"/>
                <a:cs typeface="Courier New" pitchFamily="-107" charset="0"/>
              </a:rPr>
              <a:t>[</a:t>
            </a:r>
            <a:r>
              <a:rPr lang="en-US" dirty="0" smtClean="0">
                <a:latin typeface="Courier New" pitchFamily="-107" charset="0"/>
                <a:ea typeface="Courier New" pitchFamily="-107" charset="0"/>
                <a:cs typeface="Courier New" pitchFamily="-107" charset="0"/>
              </a:rPr>
              <a:t>(</a:t>
            </a:r>
            <a:r>
              <a:rPr lang="fr-FR" dirty="0" smtClean="0">
                <a:latin typeface="Courier New" pitchFamily="-107" charset="0"/>
                <a:ea typeface="Courier New" pitchFamily="-107" charset="0"/>
                <a:cs typeface="Courier New" pitchFamily="-107" charset="0"/>
              </a:rPr>
              <a:t>'</a:t>
            </a:r>
            <a:r>
              <a:rPr lang="en-US" dirty="0" smtClean="0">
                <a:latin typeface="Courier New" pitchFamily="-107" charset="0"/>
                <a:ea typeface="Courier New" pitchFamily="-107" charset="0"/>
                <a:cs typeface="Courier New" pitchFamily="-107" charset="0"/>
              </a:rPr>
              <a:t>a</a:t>
            </a:r>
            <a:r>
              <a:rPr lang="fr-FR" dirty="0" smtClean="0">
                <a:latin typeface="Courier New" pitchFamily="-107" charset="0"/>
                <a:ea typeface="Courier New" pitchFamily="-107" charset="0"/>
                <a:cs typeface="Courier New" pitchFamily="-107" charset="0"/>
              </a:rPr>
              <a:t>'</a:t>
            </a:r>
            <a:r>
              <a:rPr lang="en-US" dirty="0" smtClean="0">
                <a:latin typeface="Courier New" pitchFamily="-107" charset="0"/>
                <a:ea typeface="Courier New" pitchFamily="-107" charset="0"/>
                <a:cs typeface="Courier New" pitchFamily="-107" charset="0"/>
              </a:rPr>
              <a:t>,</a:t>
            </a:r>
            <a:r>
              <a:rPr lang="en-US" dirty="0">
                <a:latin typeface="Courier New" pitchFamily="-107" charset="0"/>
                <a:ea typeface="Courier New" pitchFamily="-107" charset="0"/>
                <a:cs typeface="Courier New" pitchFamily="-107" charset="0"/>
              </a:rPr>
              <a:t>1),</a:t>
            </a:r>
            <a:r>
              <a:rPr lang="en-US" dirty="0" smtClean="0">
                <a:latin typeface="Courier New" pitchFamily="-107" charset="0"/>
                <a:ea typeface="Courier New" pitchFamily="-107" charset="0"/>
                <a:cs typeface="Courier New" pitchFamily="-107" charset="0"/>
              </a:rPr>
              <a:t>(</a:t>
            </a:r>
            <a:r>
              <a:rPr lang="fr-FR" dirty="0" smtClean="0">
                <a:latin typeface="Courier New" pitchFamily="-107" charset="0"/>
                <a:ea typeface="Courier New" pitchFamily="-107" charset="0"/>
                <a:cs typeface="Courier New" pitchFamily="-107" charset="0"/>
              </a:rPr>
              <a:t>'</a:t>
            </a:r>
            <a:r>
              <a:rPr lang="en-US" dirty="0" smtClean="0">
                <a:latin typeface="Courier New" pitchFamily="-107" charset="0"/>
                <a:ea typeface="Courier New" pitchFamily="-107" charset="0"/>
                <a:cs typeface="Courier New" pitchFamily="-107" charset="0"/>
              </a:rPr>
              <a:t>b</a:t>
            </a:r>
            <a:r>
              <a:rPr lang="fr-FR" dirty="0" smtClean="0">
                <a:latin typeface="Courier New" pitchFamily="-107" charset="0"/>
                <a:ea typeface="Courier New" pitchFamily="-107" charset="0"/>
                <a:cs typeface="Courier New" pitchFamily="-107" charset="0"/>
              </a:rPr>
              <a:t>'</a:t>
            </a:r>
            <a:r>
              <a:rPr lang="en-US" dirty="0" smtClean="0">
                <a:latin typeface="Courier New" pitchFamily="-107" charset="0"/>
                <a:ea typeface="Courier New" pitchFamily="-107" charset="0"/>
                <a:cs typeface="Courier New" pitchFamily="-107" charset="0"/>
              </a:rPr>
              <a:t>,</a:t>
            </a:r>
            <a:r>
              <a:rPr lang="en-US" dirty="0">
                <a:latin typeface="Courier New" pitchFamily="-107" charset="0"/>
                <a:ea typeface="Courier New" pitchFamily="-107" charset="0"/>
                <a:cs typeface="Courier New" pitchFamily="-107" charset="0"/>
              </a:rPr>
              <a:t>2),</a:t>
            </a:r>
            <a:r>
              <a:rPr lang="en-US" dirty="0" smtClean="0">
                <a:latin typeface="Courier New" pitchFamily="-107" charset="0"/>
                <a:ea typeface="Courier New" pitchFamily="-107" charset="0"/>
                <a:cs typeface="Courier New" pitchFamily="-107" charset="0"/>
              </a:rPr>
              <a:t>(</a:t>
            </a:r>
            <a:r>
              <a:rPr lang="fr-FR" dirty="0" smtClean="0">
                <a:latin typeface="Courier New" pitchFamily="-107" charset="0"/>
                <a:ea typeface="Courier New" pitchFamily="-107" charset="0"/>
                <a:cs typeface="Courier New" pitchFamily="-107" charset="0"/>
              </a:rPr>
              <a:t>'</a:t>
            </a:r>
            <a:r>
              <a:rPr lang="en-US" dirty="0" smtClean="0">
                <a:latin typeface="Courier New" pitchFamily="-107" charset="0"/>
                <a:ea typeface="Courier New" pitchFamily="-107" charset="0"/>
                <a:cs typeface="Courier New" pitchFamily="-107" charset="0"/>
              </a:rPr>
              <a:t>c</a:t>
            </a:r>
            <a:r>
              <a:rPr lang="fr-FR" dirty="0" smtClean="0">
                <a:latin typeface="Courier New" pitchFamily="-107" charset="0"/>
                <a:ea typeface="Courier New" pitchFamily="-107" charset="0"/>
                <a:cs typeface="Courier New" pitchFamily="-107" charset="0"/>
              </a:rPr>
              <a:t>'</a:t>
            </a:r>
            <a:r>
              <a:rPr lang="en-US" dirty="0" smtClean="0">
                <a:latin typeface="Courier New" pitchFamily="-107" charset="0"/>
                <a:ea typeface="Courier New" pitchFamily="-107" charset="0"/>
                <a:cs typeface="Courier New" pitchFamily="-107" charset="0"/>
              </a:rPr>
              <a:t>,</a:t>
            </a:r>
            <a:r>
              <a:rPr lang="en-US" dirty="0">
                <a:latin typeface="Courier New" pitchFamily="-107" charset="0"/>
                <a:ea typeface="Courier New" pitchFamily="-107" charset="0"/>
                <a:cs typeface="Courier New" pitchFamily="-107" charset="0"/>
              </a:rPr>
              <a:t>3)]</a:t>
            </a:r>
          </a:p>
          <a:p>
            <a:pPr eaLnBrk="1" hangingPunct="1"/>
            <a:r>
              <a:rPr lang="en-US" dirty="0" smtClean="0">
                <a:ea typeface="Arial" pitchFamily="-107" charset="0"/>
                <a:cs typeface="Arial" pitchFamily="-107" charset="0"/>
              </a:rPr>
              <a:t>That</a:t>
            </a:r>
            <a:r>
              <a:rPr lang="fr-FR" dirty="0" smtClean="0">
                <a:ea typeface="Arial" pitchFamily="-107" charset="0"/>
                <a:cs typeface="Arial" pitchFamily="-107" charset="0"/>
              </a:rPr>
              <a:t>'</a:t>
            </a:r>
            <a:r>
              <a:rPr lang="en-US" dirty="0" smtClean="0">
                <a:ea typeface="Arial" pitchFamily="-107" charset="0"/>
                <a:cs typeface="Arial" pitchFamily="-107" charset="0"/>
              </a:rPr>
              <a:t>s </a:t>
            </a:r>
            <a:r>
              <a:rPr lang="en-US" dirty="0">
                <a:ea typeface="Arial" pitchFamily="-107" charset="0"/>
                <a:cs typeface="Arial" pitchFamily="-107" charset="0"/>
              </a:rPr>
              <a:t>good for building dictionaries. We call the </a:t>
            </a:r>
            <a:r>
              <a:rPr lang="en-US" dirty="0" err="1">
                <a:latin typeface="Courier New" pitchFamily="-107" charset="0"/>
                <a:ea typeface="Courier New" pitchFamily="-107" charset="0"/>
                <a:cs typeface="Courier New" pitchFamily="-107" charset="0"/>
              </a:rPr>
              <a:t>dict</a:t>
            </a:r>
            <a:r>
              <a:rPr lang="en-US" dirty="0">
                <a:ea typeface="Arial" pitchFamily="-107" charset="0"/>
                <a:cs typeface="Arial" pitchFamily="-107" charset="0"/>
              </a:rPr>
              <a:t> function which takes a list of pairs to make a dictionary</a:t>
            </a:r>
          </a:p>
          <a:p>
            <a:pPr lvl="1" eaLnBrk="1" hangingPunct="1"/>
            <a:r>
              <a:rPr lang="en-US" dirty="0" err="1">
                <a:latin typeface="Courier New" pitchFamily="-107" charset="0"/>
                <a:ea typeface="Courier New" pitchFamily="-107" charset="0"/>
                <a:cs typeface="Courier New" pitchFamily="-107" charset="0"/>
              </a:rPr>
              <a:t>dict</a:t>
            </a:r>
            <a:r>
              <a:rPr lang="en-US" dirty="0">
                <a:latin typeface="Courier New" pitchFamily="-107" charset="0"/>
                <a:ea typeface="Courier New" pitchFamily="-107" charset="0"/>
                <a:cs typeface="Courier New" pitchFamily="-107" charset="0"/>
              </a:rPr>
              <a:t>(zip</a:t>
            </a:r>
            <a:r>
              <a:rPr lang="en-US" dirty="0" smtClean="0">
                <a:latin typeface="Courier New" pitchFamily="-107" charset="0"/>
                <a:ea typeface="Courier New" pitchFamily="-107" charset="0"/>
                <a:cs typeface="Courier New" pitchFamily="-107" charset="0"/>
              </a:rPr>
              <a:t>("</a:t>
            </a:r>
            <a:r>
              <a:rPr lang="en-US" dirty="0" err="1" smtClean="0">
                <a:latin typeface="Courier New" pitchFamily="-107" charset="0"/>
                <a:ea typeface="Courier New" pitchFamily="-107" charset="0"/>
                <a:cs typeface="Courier New" pitchFamily="-107" charset="0"/>
              </a:rPr>
              <a:t>abc</a:t>
            </a:r>
            <a:r>
              <a:rPr lang="en-US" dirty="0" smtClean="0">
                <a:latin typeface="Courier New" pitchFamily="-107" charset="0"/>
                <a:ea typeface="Courier New" pitchFamily="-107" charset="0"/>
                <a:cs typeface="Courier New" pitchFamily="-107" charset="0"/>
              </a:rPr>
              <a:t>",</a:t>
            </a:r>
            <a:r>
              <a:rPr lang="en-US" dirty="0">
                <a:latin typeface="Courier New" pitchFamily="-107" charset="0"/>
                <a:ea typeface="Courier New" pitchFamily="-107" charset="0"/>
                <a:cs typeface="Courier New" pitchFamily="-107" charset="0"/>
              </a:rPr>
              <a:t>[1,2,3]))</a:t>
            </a:r>
            <a:r>
              <a:rPr lang="en-US" dirty="0">
                <a:ea typeface="Arial" pitchFamily="-107" charset="0"/>
                <a:cs typeface="Arial" pitchFamily="-107" charset="0"/>
              </a:rPr>
              <a:t> yields</a:t>
            </a:r>
          </a:p>
          <a:p>
            <a:pPr lvl="1" eaLnBrk="1" hangingPunct="1"/>
            <a:r>
              <a:rPr lang="en-US" dirty="0" smtClean="0">
                <a:latin typeface="Courier New" pitchFamily="-107" charset="0"/>
                <a:ea typeface="Courier New" pitchFamily="-107" charset="0"/>
                <a:cs typeface="Courier New" pitchFamily="-107" charset="0"/>
              </a:rPr>
              <a:t>{</a:t>
            </a:r>
            <a:r>
              <a:rPr lang="fr-FR" dirty="0" smtClean="0">
                <a:latin typeface="Courier New" pitchFamily="-107" charset="0"/>
                <a:ea typeface="Courier New" pitchFamily="-107" charset="0"/>
                <a:cs typeface="Courier New" pitchFamily="-107" charset="0"/>
              </a:rPr>
              <a:t>'</a:t>
            </a:r>
            <a:r>
              <a:rPr lang="en-US" dirty="0" smtClean="0">
                <a:latin typeface="Courier New" pitchFamily="-107" charset="0"/>
                <a:ea typeface="Courier New" pitchFamily="-107" charset="0"/>
                <a:cs typeface="Courier New" pitchFamily="-107" charset="0"/>
              </a:rPr>
              <a:t>a</a:t>
            </a:r>
            <a:r>
              <a:rPr lang="fr-FR" dirty="0" smtClean="0">
                <a:latin typeface="Courier New" pitchFamily="-107" charset="0"/>
                <a:ea typeface="Courier New" pitchFamily="-107" charset="0"/>
                <a:cs typeface="Courier New" pitchFamily="-107" charset="0"/>
              </a:rPr>
              <a:t>'</a:t>
            </a:r>
            <a:r>
              <a:rPr lang="en-US" dirty="0" smtClean="0">
                <a:latin typeface="Courier New" pitchFamily="-107" charset="0"/>
                <a:ea typeface="Courier New" pitchFamily="-107" charset="0"/>
                <a:cs typeface="Courier New" pitchFamily="-107" charset="0"/>
              </a:rPr>
              <a:t>: </a:t>
            </a:r>
            <a:r>
              <a:rPr lang="en-US" dirty="0">
                <a:latin typeface="Courier New" pitchFamily="-107" charset="0"/>
                <a:ea typeface="Courier New" pitchFamily="-107" charset="0"/>
                <a:cs typeface="Courier New" pitchFamily="-107" charset="0"/>
              </a:rPr>
              <a:t>1, </a:t>
            </a:r>
            <a:r>
              <a:rPr lang="fr-FR" dirty="0" smtClean="0">
                <a:latin typeface="Courier New" pitchFamily="-107" charset="0"/>
                <a:ea typeface="Courier New" pitchFamily="-107" charset="0"/>
                <a:cs typeface="Courier New" pitchFamily="-107" charset="0"/>
              </a:rPr>
              <a:t>'</a:t>
            </a:r>
            <a:r>
              <a:rPr lang="en-US" dirty="0" smtClean="0">
                <a:latin typeface="Courier New" pitchFamily="-107" charset="0"/>
                <a:ea typeface="Courier New" pitchFamily="-107" charset="0"/>
                <a:cs typeface="Courier New" pitchFamily="-107" charset="0"/>
              </a:rPr>
              <a:t>c</a:t>
            </a:r>
            <a:r>
              <a:rPr lang="fr-FR" dirty="0" smtClean="0">
                <a:latin typeface="Courier New" pitchFamily="-107" charset="0"/>
                <a:ea typeface="Courier New" pitchFamily="-107" charset="0"/>
                <a:cs typeface="Courier New" pitchFamily="-107" charset="0"/>
              </a:rPr>
              <a:t>'</a:t>
            </a:r>
            <a:r>
              <a:rPr lang="en-US" dirty="0" smtClean="0">
                <a:latin typeface="Courier New" pitchFamily="-107" charset="0"/>
                <a:ea typeface="Courier New" pitchFamily="-107" charset="0"/>
                <a:cs typeface="Courier New" pitchFamily="-107" charset="0"/>
              </a:rPr>
              <a:t>: </a:t>
            </a:r>
            <a:r>
              <a:rPr lang="en-US" dirty="0">
                <a:latin typeface="Courier New" pitchFamily="-107" charset="0"/>
                <a:ea typeface="Courier New" pitchFamily="-107" charset="0"/>
                <a:cs typeface="Courier New" pitchFamily="-107" charset="0"/>
              </a:rPr>
              <a:t>3, </a:t>
            </a:r>
            <a:r>
              <a:rPr lang="fr-FR" dirty="0" smtClean="0">
                <a:latin typeface="Courier New" pitchFamily="-107" charset="0"/>
                <a:ea typeface="Courier New" pitchFamily="-107" charset="0"/>
                <a:cs typeface="Courier New" pitchFamily="-107" charset="0"/>
              </a:rPr>
              <a:t>'</a:t>
            </a:r>
            <a:r>
              <a:rPr lang="en-US" dirty="0" smtClean="0">
                <a:latin typeface="Courier New" pitchFamily="-107" charset="0"/>
                <a:ea typeface="Courier New" pitchFamily="-107" charset="0"/>
                <a:cs typeface="Courier New" pitchFamily="-107" charset="0"/>
              </a:rPr>
              <a:t>b</a:t>
            </a:r>
            <a:r>
              <a:rPr lang="fr-FR" dirty="0" smtClean="0">
                <a:latin typeface="Courier New" pitchFamily="-107" charset="0"/>
                <a:ea typeface="Courier New" pitchFamily="-107" charset="0"/>
                <a:cs typeface="Courier New" pitchFamily="-107" charset="0"/>
              </a:rPr>
              <a:t>'</a:t>
            </a:r>
            <a:r>
              <a:rPr lang="en-US" dirty="0" smtClean="0">
                <a:latin typeface="Courier New" pitchFamily="-107" charset="0"/>
                <a:ea typeface="Courier New" pitchFamily="-107" charset="0"/>
                <a:cs typeface="Courier New" pitchFamily="-107" charset="0"/>
              </a:rPr>
              <a:t>: </a:t>
            </a:r>
            <a:r>
              <a:rPr lang="en-US" dirty="0">
                <a:latin typeface="Courier New" pitchFamily="-107" charset="0"/>
                <a:ea typeface="Courier New" pitchFamily="-107" charset="0"/>
                <a:cs typeface="Courier New" pitchFamily="-107" charset="0"/>
              </a:rPr>
              <a:t>2}</a:t>
            </a:r>
          </a:p>
        </p:txBody>
      </p:sp>
    </p:spTree>
    <p:extLst>
      <p:ext uri="{BB962C8B-B14F-4D97-AF65-F5344CB8AC3E}">
        <p14:creationId xmlns:p14="http://schemas.microsoft.com/office/powerpoint/2010/main" val="126155163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Dict and Set Comprehensions</a:t>
            </a:r>
            <a:endParaRPr lang="en-US" dirty="0"/>
          </a:p>
        </p:txBody>
      </p:sp>
      <p:sp>
        <p:nvSpPr>
          <p:cNvPr id="3" name="Content Placeholder 2"/>
          <p:cNvSpPr>
            <a:spLocks noGrp="1"/>
          </p:cNvSpPr>
          <p:nvPr>
            <p:ph idx="1"/>
          </p:nvPr>
        </p:nvSpPr>
        <p:spPr/>
        <p:txBody>
          <a:bodyPr/>
          <a:lstStyle/>
          <a:p>
            <a:pPr marL="0" indent="0">
              <a:buNone/>
            </a:pPr>
            <a:r>
              <a:rPr lang="en-US" dirty="0" smtClean="0"/>
              <a:t>Like list comprehensions, you can write shortcuts that generate either a dictionary or a set, with the same control you had with list comprehensions</a:t>
            </a:r>
          </a:p>
          <a:p>
            <a:r>
              <a:rPr lang="en-US" dirty="0" smtClean="0"/>
              <a:t>both are enclosed with {} (remember, list comprehensions were in [])</a:t>
            </a:r>
          </a:p>
          <a:p>
            <a:r>
              <a:rPr lang="en-US" dirty="0" smtClean="0"/>
              <a:t>difference is if the collected item is a : separated pair or not</a:t>
            </a:r>
            <a:endParaRPr lang="en-US" dirty="0"/>
          </a:p>
        </p:txBody>
      </p:sp>
    </p:spTree>
    <p:extLst>
      <p:ext uri="{BB962C8B-B14F-4D97-AF65-F5344CB8AC3E}">
        <p14:creationId xmlns:p14="http://schemas.microsoft.com/office/powerpoint/2010/main" val="171269577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Dict</a:t>
            </a:r>
            <a:r>
              <a:rPr lang="en-US" dirty="0" smtClean="0"/>
              <a:t> Comprehension</a:t>
            </a:r>
            <a:endParaRPr lang="en-US" dirty="0"/>
          </a:p>
        </p:txBody>
      </p:sp>
      <p:pic>
        <p:nvPicPr>
          <p:cNvPr id="4" name="Picture 3" descr="Code has 5 lines, as follows. Line 1. greater than greater than greater than a underscore d I c t equals left brace k colon v for k comma v in enumerate left parenthesis quote a b c d e f g quote right parenthesis right brace. Line 2. Greater than greater than greater than a underscore d I c t. Line 3. left brace 0 colon quote a quote comma 1 colon quote b quote comma 2 colon quote c quote comma 3 colon quote d quote comma 4 colon quote e quote comma 5 colon quote f quote comma 6 colon quote g quote right brace. Line 4. greater than greater than greater than b underscore d I c t equals left brace v colon k for k comma v in a underscore d I c t period items left parenthesis right parenthesis right brace hash reverse key hyphen value pairs. Line 5. greater than greater than  greater than b underscore d I c t."/>
          <p:cNvPicPr>
            <a:picLocks noChangeAspect="1"/>
          </p:cNvPicPr>
          <p:nvPr/>
        </p:nvPicPr>
        <p:blipFill>
          <a:blip r:embed="rId2">
            <a:duotone>
              <a:prstClr val="black"/>
              <a:schemeClr val="tx2">
                <a:tint val="45000"/>
                <a:satMod val="400000"/>
              </a:schemeClr>
            </a:duotone>
          </a:blip>
          <a:stretch>
            <a:fillRect/>
          </a:stretch>
        </p:blipFill>
        <p:spPr>
          <a:xfrm>
            <a:off x="457200" y="2133600"/>
            <a:ext cx="8415338" cy="1447800"/>
          </a:xfrm>
          <a:prstGeom prst="rect">
            <a:avLst/>
          </a:prstGeom>
        </p:spPr>
      </p:pic>
      <p:pic>
        <p:nvPicPr>
          <p:cNvPr id="5" name="Picture 4" descr="Code has 6 lines, as follows. Line 1. left brace quote a quote colon 0 comma quote c quote colon 2 comma quote b quote colon 1 comma quote e quote colon 4 comma quote d quote colon 3 comma quote g quote colon 6 comma quote f quote colon 5 right brace. Line 2. Greater than greater than greater than sorted left parenthesis b underscore d I c t right parenthesis hash only sorts keys. Line 3. left bracket quote a quote comma quote b quote comma quote c quote comma quote d quote comma quote e quote comma quote f quote comma quote g quote right bracket. Line 4. greater than greater than greater than b underscore list equals left bracket left parenthesis v comma k right parenthesis for v comma k in b underscore d I c t period items left parenthesis right parenthesis right bracket hash create list. Line 5. Greater than greater than greater than sorted left parenthesis b underscore list right parenthesis. Line 6. left bracket left parenthesis quote a quote comma 0 right parenthesis comma left parenthesis quote b quote comma 1 right parenthesis comma left parenthesis quote c quote comma 2 right parenthesis comma left parenthesis quote d quote comma 3 right parenthesis comma left parenthesis quote e quote comma 4 right parenthesis comma left parenthesis quote f quote comma 5 right parenthesis comma left parenthesis quote g quote comma 6 right parenthesis right bracket."/>
          <p:cNvPicPr>
            <a:picLocks noChangeAspect="1"/>
          </p:cNvPicPr>
          <p:nvPr/>
        </p:nvPicPr>
        <p:blipFill>
          <a:blip r:embed="rId3">
            <a:duotone>
              <a:prstClr val="black"/>
              <a:schemeClr val="tx2">
                <a:tint val="45000"/>
                <a:satMod val="400000"/>
              </a:schemeClr>
            </a:duotone>
          </a:blip>
          <a:stretch>
            <a:fillRect/>
          </a:stretch>
        </p:blipFill>
        <p:spPr>
          <a:xfrm>
            <a:off x="380999" y="3429000"/>
            <a:ext cx="8427929" cy="1676400"/>
          </a:xfrm>
          <a:prstGeom prst="rect">
            <a:avLst/>
          </a:prstGeom>
        </p:spPr>
      </p:pic>
    </p:spTree>
    <p:extLst>
      <p:ext uri="{BB962C8B-B14F-4D97-AF65-F5344CB8AC3E}">
        <p14:creationId xmlns:p14="http://schemas.microsoft.com/office/powerpoint/2010/main" val="206641964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Comprehension</a:t>
            </a:r>
            <a:endParaRPr lang="en-US" dirty="0"/>
          </a:p>
        </p:txBody>
      </p:sp>
      <p:pic>
        <p:nvPicPr>
          <p:cNvPr id="5" name="Picture 2" descr="Code has 5 lines and reads as follows. Line 1. Right angle bracket right angle bracket right angle bracket a underscore set equals left brace c h for c h in quote to be or not to be quote right brace. Line 2. Right angle bracket right angle bracket right angle bracket a underscore set. Line 3. Left brace quote quote comma quote b quote comma quote e quote comma quote o quote comma quote n quote comma quote r quote comma quote t quote right brace. Hash set of unique characters. Line 4. Right angle bracket right angle bracket right angle bracket sorted left parentheses a underscore set right parentheses. Line 5. Left bracket quote quote comma quote b quote comma quote e quote comma quote n quote comma quote o quote comma quote r quote comma quote t quote right bracket. "/>
          <p:cNvPicPr>
            <a:picLocks noChangeAspect="1"/>
          </p:cNvPicPr>
          <p:nvPr/>
        </p:nvPicPr>
        <p:blipFill>
          <a:blip r:embed="rId2">
            <a:duotone>
              <a:prstClr val="black"/>
              <a:schemeClr val="tx2">
                <a:tint val="45000"/>
                <a:satMod val="400000"/>
              </a:schemeClr>
            </a:duotone>
          </a:blip>
          <a:stretch>
            <a:fillRect/>
          </a:stretch>
        </p:blipFill>
        <p:spPr>
          <a:xfrm>
            <a:off x="830263" y="2255838"/>
            <a:ext cx="7483475" cy="1477962"/>
          </a:xfrm>
          <a:prstGeom prst="rect">
            <a:avLst/>
          </a:prstGeom>
          <a:noFill/>
          <a:ln>
            <a:noFill/>
          </a:ln>
        </p:spPr>
      </p:pic>
    </p:spTree>
    <p:extLst>
      <p:ext uri="{BB962C8B-B14F-4D97-AF65-F5344CB8AC3E}">
        <p14:creationId xmlns:p14="http://schemas.microsoft.com/office/powerpoint/2010/main" val="14694302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itle 1"/>
          <p:cNvSpPr>
            <a:spLocks noGrp="1" noChangeArrowheads="1"/>
          </p:cNvSpPr>
          <p:nvPr>
            <p:ph type="title"/>
          </p:nvPr>
        </p:nvSpPr>
        <p:spPr/>
        <p:txBody>
          <a:bodyPr/>
          <a:lstStyle/>
          <a:p>
            <a:r>
              <a:rPr lang="en-US" dirty="0" smtClean="0"/>
              <a:t>Keys and Values</a:t>
            </a:r>
            <a:endParaRPr lang="en-US" dirty="0"/>
          </a:p>
        </p:txBody>
      </p:sp>
      <p:sp>
        <p:nvSpPr>
          <p:cNvPr id="26628" name="Content Placeholder 2"/>
          <p:cNvSpPr>
            <a:spLocks noGrp="1" noChangeArrowheads="1"/>
          </p:cNvSpPr>
          <p:nvPr>
            <p:ph idx="1"/>
          </p:nvPr>
        </p:nvSpPr>
        <p:spPr/>
        <p:txBody>
          <a:bodyPr/>
          <a:lstStyle/>
          <a:p>
            <a:r>
              <a:rPr lang="en-US" smtClean="0"/>
              <a:t>Key must be immutable</a:t>
            </a:r>
          </a:p>
          <a:p>
            <a:pPr lvl="1"/>
            <a:r>
              <a:rPr lang="en-US" smtClean="0"/>
              <a:t>strings, integers, tuples are fine</a:t>
            </a:r>
          </a:p>
          <a:p>
            <a:pPr lvl="1"/>
            <a:r>
              <a:rPr lang="en-US" smtClean="0"/>
              <a:t>lists are NOT</a:t>
            </a:r>
          </a:p>
          <a:p>
            <a:r>
              <a:rPr lang="en-US" smtClean="0"/>
              <a:t>Value can be anything</a:t>
            </a:r>
            <a:endParaRPr lang="en-US"/>
          </a:p>
        </p:txBody>
      </p:sp>
    </p:spTree>
    <p:extLst>
      <p:ext uri="{BB962C8B-B14F-4D97-AF65-F5344CB8AC3E}">
        <p14:creationId xmlns:p14="http://schemas.microsoft.com/office/powerpoint/2010/main" val="3128095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Reminder, rules so far</a:t>
            </a:r>
            <a:endParaRPr lang="en-US" dirty="0"/>
          </a:p>
        </p:txBody>
      </p:sp>
      <p:sp>
        <p:nvSpPr>
          <p:cNvPr id="5" name="Content Placeholder 4"/>
          <p:cNvSpPr>
            <a:spLocks noGrp="1"/>
          </p:cNvSpPr>
          <p:nvPr>
            <p:ph idx="1"/>
          </p:nvPr>
        </p:nvSpPr>
        <p:spPr/>
        <p:txBody>
          <a:bodyPr/>
          <a:lstStyle/>
          <a:p>
            <a:pPr marL="457200" indent="-457200">
              <a:buFont typeface="+mj-lt"/>
              <a:buAutoNum type="arabicPeriod"/>
            </a:pPr>
            <a:r>
              <a:rPr lang="en-US" sz="2000" dirty="0" smtClean="0"/>
              <a:t>Think before you program!</a:t>
            </a:r>
          </a:p>
          <a:p>
            <a:pPr marL="457200" indent="-457200">
              <a:buFont typeface="+mj-lt"/>
              <a:buAutoNum type="arabicPeriod"/>
            </a:pPr>
            <a:r>
              <a:rPr lang="en-US" sz="2000" dirty="0" smtClean="0"/>
              <a:t>A program is a human-readable essay on problem solving that also happens to execute on a computer.</a:t>
            </a:r>
          </a:p>
          <a:p>
            <a:pPr marL="457200" indent="-457200">
              <a:buFont typeface="+mj-lt"/>
              <a:buAutoNum type="arabicPeriod"/>
            </a:pPr>
            <a:r>
              <a:rPr lang="en-US" sz="2000" dirty="0" smtClean="0"/>
              <a:t>The best way to </a:t>
            </a:r>
            <a:r>
              <a:rPr lang="en-US" sz="2000" dirty="0" err="1" smtClean="0"/>
              <a:t>imporve</a:t>
            </a:r>
            <a:r>
              <a:rPr lang="en-US" sz="2000" dirty="0" smtClean="0"/>
              <a:t> your programming and problem solving skills is to practice!</a:t>
            </a:r>
          </a:p>
          <a:p>
            <a:pPr marL="457200" indent="-457200">
              <a:buFont typeface="+mj-lt"/>
              <a:buAutoNum type="arabicPeriod"/>
            </a:pPr>
            <a:r>
              <a:rPr lang="en-US" sz="2000" dirty="0" smtClean="0"/>
              <a:t>A foolish consistency is the hobgoblin of little minds</a:t>
            </a:r>
          </a:p>
          <a:p>
            <a:pPr marL="457200" indent="-457200">
              <a:buFont typeface="+mj-lt"/>
              <a:buAutoNum type="arabicPeriod"/>
            </a:pPr>
            <a:r>
              <a:rPr lang="en-US" sz="2000" dirty="0" smtClean="0"/>
              <a:t>Test your code, often and thoroughly</a:t>
            </a:r>
          </a:p>
          <a:p>
            <a:pPr marL="457200" indent="-457200">
              <a:buFont typeface="+mj-lt"/>
              <a:buAutoNum type="arabicPeriod"/>
            </a:pPr>
            <a:r>
              <a:rPr lang="en-US" sz="2000" dirty="0" smtClean="0"/>
              <a:t>If it was hard to write, it is probably hard to read. Add a comment. </a:t>
            </a:r>
          </a:p>
          <a:p>
            <a:pPr marL="457200" indent="-457200">
              <a:buFont typeface="+mj-lt"/>
              <a:buAutoNum type="arabicPeriod"/>
            </a:pPr>
            <a:r>
              <a:rPr lang="en-US" sz="2000" dirty="0" smtClean="0"/>
              <a:t>All input is evil, unless proven otherwise.</a:t>
            </a:r>
          </a:p>
          <a:p>
            <a:pPr marL="457200" indent="-457200">
              <a:buFont typeface="+mj-lt"/>
              <a:buAutoNum type="arabicPeriod"/>
            </a:pPr>
            <a:r>
              <a:rPr lang="en-US" sz="2000" dirty="0" smtClean="0"/>
              <a:t>A function should do one thing.</a:t>
            </a:r>
            <a:endParaRPr lang="en-US" sz="2000" dirty="0"/>
          </a:p>
        </p:txBody>
      </p:sp>
    </p:spTree>
    <p:extLst>
      <p:ext uri="{BB962C8B-B14F-4D97-AF65-F5344CB8AC3E}">
        <p14:creationId xmlns:p14="http://schemas.microsoft.com/office/powerpoint/2010/main" val="231849110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Title 1"/>
          <p:cNvSpPr txBox="1">
            <a:spLocks noGrp="1"/>
          </p:cNvSpPr>
          <p:nvPr>
            <p:ph type="title"/>
          </p:nvPr>
        </p:nvSpPr>
        <p:spPr>
          <a:xfrm>
            <a:off x="457200" y="215371"/>
            <a:ext cx="8229600" cy="1097400"/>
          </a:xfrm>
          <a:prstGeom prst="rect">
            <a:avLst/>
          </a:prstGeom>
        </p:spPr>
        <p:txBody>
          <a:bodyPr lIns="91425" tIns="91425" rIns="91425" bIns="91425" anchor="b" anchorCtr="0">
            <a:noAutofit/>
          </a:bodyPr>
          <a:lstStyle/>
          <a:p>
            <a:pPr lvl="0">
              <a:spcBef>
                <a:spcPts val="0"/>
              </a:spcBef>
              <a:buClr>
                <a:schemeClr val="lt2"/>
              </a:buClr>
              <a:buSzPct val="25000"/>
              <a:buFont typeface="Times New Roman"/>
              <a:buNone/>
            </a:pPr>
            <a:r>
              <a:rPr lang="en-US" dirty="0">
                <a:solidFill>
                  <a:schemeClr val="lt2"/>
                </a:solidFill>
              </a:rPr>
              <a:t>Copyright</a:t>
            </a:r>
          </a:p>
        </p:txBody>
      </p:sp>
      <p:pic>
        <p:nvPicPr>
          <p:cNvPr id="386" name="Picture" descr="This work is protected by United States copyright laws and is provided solely for the use of instructors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honor the intended pedagogical purposes and the needs of other instructors who rely on these materials."/>
          <p:cNvPicPr preferRelativeResize="0"/>
          <p:nvPr/>
        </p:nvPicPr>
        <p:blipFill>
          <a:blip r:embed="rId3">
            <a:alphaModFix/>
          </a:blip>
          <a:stretch>
            <a:fillRect/>
          </a:stretch>
        </p:blipFill>
        <p:spPr>
          <a:xfrm>
            <a:off x="715650" y="2310096"/>
            <a:ext cx="7419975" cy="2466975"/>
          </a:xfrm>
          <a:prstGeom prst="rect">
            <a:avLst/>
          </a:prstGeom>
          <a:noFill/>
          <a:ln>
            <a:noFill/>
          </a:ln>
        </p:spPr>
      </p:pic>
    </p:spTree>
    <p:extLst>
      <p:ext uri="{BB962C8B-B14F-4D97-AF65-F5344CB8AC3E}">
        <p14:creationId xmlns:p14="http://schemas.microsoft.com/office/powerpoint/2010/main" val="38998084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Collections but Not a Sequence</a:t>
            </a:r>
            <a:endParaRPr lang="en-US" dirty="0"/>
          </a:p>
        </p:txBody>
      </p:sp>
      <p:sp>
        <p:nvSpPr>
          <p:cNvPr id="3" name="Content Placeholder 2"/>
          <p:cNvSpPr>
            <a:spLocks noGrp="1"/>
          </p:cNvSpPr>
          <p:nvPr>
            <p:ph idx="1"/>
          </p:nvPr>
        </p:nvSpPr>
        <p:spPr/>
        <p:txBody>
          <a:bodyPr/>
          <a:lstStyle/>
          <a:p>
            <a:r>
              <a:rPr lang="en-US" dirty="0" smtClean="0"/>
              <a:t>dictionaries are collections but they are not sequences such as lists, strings or tuples</a:t>
            </a:r>
          </a:p>
          <a:p>
            <a:pPr lvl="1"/>
            <a:r>
              <a:rPr lang="en-US" dirty="0" smtClean="0"/>
              <a:t>there is no order to the elements of a dictionary</a:t>
            </a:r>
          </a:p>
          <a:p>
            <a:pPr lvl="1"/>
            <a:r>
              <a:rPr lang="en-US" dirty="0" smtClean="0"/>
              <a:t>in fact, the order (for example, when printed) might change as elements are added or deleted. </a:t>
            </a:r>
          </a:p>
          <a:p>
            <a:r>
              <a:rPr lang="en-US" dirty="0" smtClean="0"/>
              <a:t>So how to access dictionary elements?</a:t>
            </a:r>
          </a:p>
        </p:txBody>
      </p:sp>
    </p:spTree>
    <p:extLst>
      <p:ext uri="{BB962C8B-B14F-4D97-AF65-F5344CB8AC3E}">
        <p14:creationId xmlns:p14="http://schemas.microsoft.com/office/powerpoint/2010/main" val="3925328209"/>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16653</TotalTime>
  <Words>2222</Words>
  <Application>Microsoft Office PowerPoint</Application>
  <PresentationFormat>On-screen Show (4:3)</PresentationFormat>
  <Paragraphs>259</Paragraphs>
  <Slides>81</Slides>
  <Notes>32</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81</vt:i4>
      </vt:variant>
    </vt:vector>
  </HeadingPairs>
  <TitlesOfParts>
    <vt:vector size="93" baseType="lpstr">
      <vt:lpstr>ＭＳ Ｐゴシック</vt:lpstr>
      <vt:lpstr>Arial</vt:lpstr>
      <vt:lpstr>Arial Body</vt:lpstr>
      <vt:lpstr>Calibri</vt:lpstr>
      <vt:lpstr>Courier New</vt:lpstr>
      <vt:lpstr>Noto Sans Symbols</vt:lpstr>
      <vt:lpstr>Segoe UI Emoji</vt:lpstr>
      <vt:lpstr>Times New Roman</vt:lpstr>
      <vt:lpstr>Verdana</vt:lpstr>
      <vt:lpstr>Wingdings</vt:lpstr>
      <vt:lpstr>508 Lecture</vt:lpstr>
      <vt:lpstr>Equation</vt:lpstr>
      <vt:lpstr>The Practice of Computing Using Python</vt:lpstr>
      <vt:lpstr>More Data Structures</vt:lpstr>
      <vt:lpstr>Dictionaries</vt:lpstr>
      <vt:lpstr>What is a dictionary?</vt:lpstr>
      <vt:lpstr>Key Value pairs</vt:lpstr>
      <vt:lpstr>Python Dictionary</vt:lpstr>
      <vt:lpstr>Figure 9.1 Phone Contact List: Names and Phone Numbers</vt:lpstr>
      <vt:lpstr>Keys and Values</vt:lpstr>
      <vt:lpstr>Collections but Not a Sequence</vt:lpstr>
      <vt:lpstr>Access dictionary elements</vt:lpstr>
      <vt:lpstr>Dictionaries are mutable</vt:lpstr>
      <vt:lpstr>Again, Common Operators</vt:lpstr>
      <vt:lpstr>Fewer Methods</vt:lpstr>
      <vt:lpstr>Dictionary content methods</vt:lpstr>
      <vt:lpstr>Views are Iterable</vt:lpstr>
      <vt:lpstr>Operators</vt:lpstr>
      <vt:lpstr>Frequency of words in list 3 ways</vt:lpstr>
      <vt:lpstr>Membership Test</vt:lpstr>
      <vt:lpstr>Get Method</vt:lpstr>
      <vt:lpstr>4 Functions 1</vt:lpstr>
      <vt:lpstr>Passing Mutables</vt:lpstr>
      <vt:lpstr>Code Listings 9.2</vt:lpstr>
      <vt:lpstr>Code Listings 9.3</vt:lpstr>
      <vt:lpstr>Sorting In Pretty_print</vt:lpstr>
      <vt:lpstr>Code Listings 9.4</vt:lpstr>
      <vt:lpstr>Code Listings 9.5</vt:lpstr>
      <vt:lpstr>Periodic Table example</vt:lpstr>
      <vt:lpstr>Comma Separated Values (C S V)</vt:lpstr>
      <vt:lpstr>C S V Module</vt:lpstr>
      <vt:lpstr>Encodings other than UTF-8</vt:lpstr>
      <vt:lpstr>Example 1</vt:lpstr>
      <vt:lpstr>Code Listings 9.8 (1 of 2)</vt:lpstr>
      <vt:lpstr>Code Listings 9.8 (2 of 2)</vt:lpstr>
      <vt:lpstr>Sets</vt:lpstr>
      <vt:lpstr>Sets, as in Mathematical Sets</vt:lpstr>
      <vt:lpstr>Creating a Set</vt:lpstr>
      <vt:lpstr>Diverse elements</vt:lpstr>
      <vt:lpstr>No Duplicates</vt:lpstr>
      <vt:lpstr>Example 2</vt:lpstr>
      <vt:lpstr>Common Operators</vt:lpstr>
      <vt:lpstr>Set Operators</vt:lpstr>
      <vt:lpstr>Method: Intersection, O p colon ampersand </vt:lpstr>
      <vt:lpstr>Method: Difference</vt:lpstr>
      <vt:lpstr>Method: Union, O P colon pipe </vt:lpstr>
      <vt:lpstr>Method: symmetric_difference, O P colon Caret. </vt:lpstr>
      <vt:lpstr>Method: Issubset, O P colon less than equals Method: Issuperset, O P colon greater than equals</vt:lpstr>
      <vt:lpstr>Other Set Ops</vt:lpstr>
      <vt:lpstr>Copy Versus assignment</vt:lpstr>
      <vt:lpstr>Common words in Gettysburg Address and Declaration of Independence</vt:lpstr>
      <vt:lpstr>4 functions 2</vt:lpstr>
      <vt:lpstr>Code Listings 9.9</vt:lpstr>
      <vt:lpstr>Code Listings 9.10</vt:lpstr>
      <vt:lpstr>More Complicated Pretty Print</vt:lpstr>
      <vt:lpstr>Code Listings 9.12</vt:lpstr>
      <vt:lpstr>More on Scope</vt:lpstr>
      <vt:lpstr>OK, What is a Namespace</vt:lpstr>
      <vt:lpstr>Scope</vt:lpstr>
      <vt:lpstr>Multiple scopes</vt:lpstr>
      <vt:lpstr>Two kinds</vt:lpstr>
      <vt:lpstr>Unqualified</vt:lpstr>
      <vt:lpstr>Unqualified follow the LEGB rule</vt:lpstr>
      <vt:lpstr>locals()function</vt:lpstr>
      <vt:lpstr>Function local values</vt:lpstr>
      <vt:lpstr>Code Listings 9.13</vt:lpstr>
      <vt:lpstr>globals() function</vt:lpstr>
      <vt:lpstr>Code Listings 9.14 (1 of 2)</vt:lpstr>
      <vt:lpstr>Code Listings 9.14 (2 of 2)</vt:lpstr>
      <vt:lpstr>Global Assignment Rule</vt:lpstr>
      <vt:lpstr>Code Listings 9.15</vt:lpstr>
      <vt:lpstr>the global statement</vt:lpstr>
      <vt:lpstr>Code Listings 9.16</vt:lpstr>
      <vt:lpstr>Builtin</vt:lpstr>
      <vt:lpstr>Enclosed</vt:lpstr>
      <vt:lpstr>Code Listings 9.18 (1 of 2)</vt:lpstr>
      <vt:lpstr>Code Listings 9.18 (2 of 2)</vt:lpstr>
      <vt:lpstr>Building dictionaries faster</vt:lpstr>
      <vt:lpstr>Dict and Set Comprehensions</vt:lpstr>
      <vt:lpstr>Dict Comprehension</vt:lpstr>
      <vt:lpstr>Set Comprehension</vt:lpstr>
      <vt:lpstr>Reminder, rules so far</vt:lpstr>
      <vt:lpstr>Copyright</vt:lpstr>
    </vt:vector>
  </TitlesOfParts>
  <Company>cognizant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Practice of Computing Using Python, 3e</dc:title>
  <dc:subject>Engineering Computer Science</dc:subject>
  <dc:creator>Punch/Enbody</dc:creator>
  <cp:keywords>Engineering Computer Science</cp:keywords>
  <cp:lastModifiedBy>Janakiraman, Kuyil Mozhi (Cognizant)</cp:lastModifiedBy>
  <cp:revision>486</cp:revision>
  <dcterms:modified xsi:type="dcterms:W3CDTF">2018-04-10T07:27:02Z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